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74" r:id="rId5"/>
    <p:sldId id="271" r:id="rId6"/>
    <p:sldId id="267" r:id="rId7"/>
    <p:sldId id="262" r:id="rId8"/>
    <p:sldId id="270" r:id="rId9"/>
    <p:sldId id="265" r:id="rId10"/>
  </p:sldIdLst>
  <p:sldSz cx="12192000" cy="6858000"/>
  <p:notesSz cx="6888163" cy="100187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F0FF"/>
    <a:srgbClr val="ED294D"/>
    <a:srgbClr val="1C1F26"/>
    <a:srgbClr val="643ECF"/>
    <a:srgbClr val="1948D4"/>
    <a:srgbClr val="0A0B21"/>
    <a:srgbClr val="1A66CB"/>
    <a:srgbClr val="553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A9608E-EAE9-4020-A8DE-7998DEDC1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05CC09-EE10-4713-8C6F-5F0D2968B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186F84-6654-4EE1-91D4-EFBF6FE3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996A10-A8CC-44F8-833D-52D0A713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D74AD8-1A03-4BD6-A36D-2D9B925B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438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B6157-52E2-45F1-9195-65E3E1B5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32CA8A-0C70-4338-A1DD-4685EC6B1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DFF2B1-83DE-458F-80F8-405A1315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F3EF36-38D5-48E2-BB03-95CB6222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D41E54-7F9D-4467-B319-FE4F0079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150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156C004-2B75-4A07-992A-BA060C0C8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C7B7FB1-EC29-4765-BD54-E5D57CB4B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597209-3D54-4D91-8D28-37AF0B92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7C54E2-5592-49DC-A2CD-54ECE3BF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CBE112-3E22-4C59-A19D-B9425372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252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03279-ECEA-4E6C-9A53-7E8B7A32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50634B-37F5-4C05-A98B-8E325D4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3FC042-375B-4DEA-AC44-1C675929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ED0FA8-0068-4C3A-95A9-6C0B95F4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812F03-6976-4A02-A81A-202A5BD9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577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48B913-EEC1-4E13-8EED-09276EFD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67155D-8754-4342-93A1-41F07ECB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935FC0-2524-4349-9681-9EDEFB84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0C8AB3-41FF-4D08-99EE-6B066047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0CDDEB-1EA1-4194-9951-8A396128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23197-771D-4CDF-9E38-C7CF5600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087501-5B71-40CF-B4AE-1BAEF2EB4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7BC444-E22A-4337-AB69-01EF2BA74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AB4570-14D2-4B40-BDFD-95990FCE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D1517C-D855-4E21-A68D-2A5AA42B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9164BA-B14C-45F2-A3BB-5F2F783B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015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53C0D5-ABB9-4483-B42A-69CB950F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39639F-766C-4CCC-8B96-74D82F198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B71DE2-457E-4925-9A39-20A29379C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C766571-9D11-4948-90E0-D39E24D10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77C782-363B-45A3-B025-F77E2E9DA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9F35D91-988F-42A1-8ABB-8976A2AA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006BE5F-E2F4-44B9-91F2-E83CEA39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941F72B-2FAE-4759-9B9E-D3396439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468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65CE36-5CC4-45E1-B76D-E3EC8639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C9A1219-A853-429E-A92A-29C9997B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DAE8EAA-CA89-4357-9EA4-9323D02B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BB77895-E33C-4AED-923D-CA0DFB2E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89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FFF57E0-A7BB-4AE2-9236-EB3BA6DB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D8FCD74-DC41-45A5-BB30-6E78D8D7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F96D32-67E0-4266-A809-B2A6542F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06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BE5EB6-62E4-4F2B-B04F-3CE41818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169599-3F2B-4B1F-84FB-12F17BDC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EF624C-FA00-454B-8671-3A32207F9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E6ECC8-C74B-4596-B74D-2F9E176A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45D7CD-3A2E-4908-A6D0-3D716F3A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E1230D-9819-46C6-A365-7DC0184D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39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E3A26-A929-46EB-988F-B1FD9DB4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E76CAE9-B249-4722-8D73-195893490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508961-1F95-4AA7-9A8F-C330ABA2D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40D43C-9194-42F9-A29D-30DD39AD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AC3695-042B-4B87-9F77-F8E97652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DC5ACA-5DB0-4D24-9021-3938B13B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63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A14C9-CCE7-443D-9C54-F464BDCD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3C92B3-10CB-4F76-94D7-71D726B34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6589BC-0EA2-4E1C-AE82-5E940B833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579A2-4E8A-4A6E-BB77-CB9B53CE3978}" type="datetimeFigureOut">
              <a:rPr lang="x-none" smtClean="0"/>
              <a:t>23.09.2024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84CC68-629C-4C74-B9A3-3C3672467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221ADA-340E-4D01-ABC4-058EDD200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49BE-5192-4D28-9160-EE0C0F02C8F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636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4180B98-0AE4-4C2E-BC68-F1C5B743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6" y="711200"/>
            <a:ext cx="3259391" cy="4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6;p1">
            <a:extLst>
              <a:ext uri="{FF2B5EF4-FFF2-40B4-BE49-F238E27FC236}">
                <a16:creationId xmlns:a16="http://schemas.microsoft.com/office/drawing/2014/main" xmlns="" id="{9605E223-6AD1-4DA9-BDA4-A53CF4EA57CE}"/>
              </a:ext>
            </a:extLst>
          </p:cNvPr>
          <p:cNvSpPr/>
          <p:nvPr/>
        </p:nvSpPr>
        <p:spPr>
          <a:xfrm>
            <a:off x="487216" y="2906464"/>
            <a:ext cx="48908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18F0FF"/>
                </a:solidFill>
                <a:sym typeface="Arial Black"/>
              </a:rPr>
              <a:t>Кыргызтелеком</a:t>
            </a:r>
            <a:endParaRPr lang="ru-RU" sz="4000" b="1" dirty="0">
              <a:solidFill>
                <a:srgbClr val="18F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92A135-EACC-4C88-9833-6FF86FB5D2B6}"/>
              </a:ext>
            </a:extLst>
          </p:cNvPr>
          <p:cNvSpPr txBox="1"/>
          <p:nvPr/>
        </p:nvSpPr>
        <p:spPr>
          <a:xfrm>
            <a:off x="487216" y="5657824"/>
            <a:ext cx="400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1200" dirty="0">
                <a:solidFill>
                  <a:srgbClr val="18F0FF"/>
                </a:solidFill>
              </a:rPr>
              <a:t>Докладчик: </a:t>
            </a:r>
            <a:r>
              <a:rPr lang="ru-RU" sz="1200" dirty="0" smtClean="0">
                <a:solidFill>
                  <a:schemeClr val="bg1"/>
                </a:solidFill>
              </a:rPr>
              <a:t>Технический</a:t>
            </a:r>
            <a:r>
              <a:rPr lang="ky-KG" sz="1200" dirty="0" smtClean="0">
                <a:solidFill>
                  <a:schemeClr val="bg1"/>
                </a:solidFill>
              </a:rPr>
              <a:t> </a:t>
            </a:r>
            <a:r>
              <a:rPr lang="ky-KG" sz="1200" dirty="0">
                <a:solidFill>
                  <a:schemeClr val="bg1"/>
                </a:solidFill>
              </a:rPr>
              <a:t>директор ОАО «Кыргызтелеком»</a:t>
            </a:r>
          </a:p>
          <a:p>
            <a:r>
              <a:rPr lang="ky-KG" sz="1200" dirty="0" smtClean="0">
                <a:solidFill>
                  <a:schemeClr val="bg1"/>
                </a:solidFill>
              </a:rPr>
              <a:t>Шадыбеков Мырзабек Мэлсбекович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26C9E0ED-D98C-497D-B476-87D8FDF1BA74}"/>
              </a:ext>
            </a:extLst>
          </p:cNvPr>
          <p:cNvSpPr/>
          <p:nvPr/>
        </p:nvSpPr>
        <p:spPr>
          <a:xfrm>
            <a:off x="7876812" y="-6244"/>
            <a:ext cx="5547088" cy="5547088"/>
          </a:xfrm>
          <a:prstGeom prst="ellipse">
            <a:avLst/>
          </a:prstGeom>
          <a:solidFill>
            <a:srgbClr val="ED294D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19FE5D3-247B-4D46-B683-4766503DB3B5}"/>
              </a:ext>
            </a:extLst>
          </p:cNvPr>
          <p:cNvSpPr/>
          <p:nvPr/>
        </p:nvSpPr>
        <p:spPr>
          <a:xfrm>
            <a:off x="7030374" y="2781125"/>
            <a:ext cx="3632200" cy="3632200"/>
          </a:xfrm>
          <a:prstGeom prst="ellipse">
            <a:avLst/>
          </a:prstGeom>
          <a:solidFill>
            <a:srgbClr val="1A66CB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1DBA232E-B3FD-485D-8EF0-D6B801F41451}"/>
              </a:ext>
            </a:extLst>
          </p:cNvPr>
          <p:cNvSpPr/>
          <p:nvPr/>
        </p:nvSpPr>
        <p:spPr>
          <a:xfrm>
            <a:off x="5250639" y="-120545"/>
            <a:ext cx="4890845" cy="4890845"/>
          </a:xfrm>
          <a:prstGeom prst="ellipse">
            <a:avLst/>
          </a:prstGeom>
          <a:solidFill>
            <a:srgbClr val="643ECF">
              <a:alpha val="34000"/>
            </a:srgbClr>
          </a:solidFill>
          <a:effectLst>
            <a:reflection stA="54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DEB027-823B-4575-A79D-ABA7598A41E1}"/>
              </a:ext>
            </a:extLst>
          </p:cNvPr>
          <p:cNvSpPr txBox="1"/>
          <p:nvPr/>
        </p:nvSpPr>
        <p:spPr>
          <a:xfrm>
            <a:off x="450175" y="3512531"/>
            <a:ext cx="4763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1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</a:rPr>
              <a:t>Ведем цифровую трансформацию страны, оказываем ключевые услуги для всех отраслей.</a:t>
            </a:r>
            <a:endParaRPr lang="ru-RU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2A52B4-56C5-4B6F-9CDA-1B0B4E899AB6}"/>
              </a:ext>
            </a:extLst>
          </p:cNvPr>
          <p:cNvSpPr txBox="1"/>
          <p:nvPr/>
        </p:nvSpPr>
        <p:spPr>
          <a:xfrm>
            <a:off x="5050860" y="741556"/>
            <a:ext cx="663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Национальный оператор связи Кыргызской Республики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9806185-6C4C-449F-8033-B80854D28E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0860" y="2149893"/>
            <a:ext cx="6720849" cy="32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8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8064598A-71E6-41EF-A18E-56EDC16C4320}"/>
              </a:ext>
            </a:extLst>
          </p:cNvPr>
          <p:cNvSpPr/>
          <p:nvPr/>
        </p:nvSpPr>
        <p:spPr>
          <a:xfrm>
            <a:off x="8029212" y="146156"/>
            <a:ext cx="5547088" cy="5547088"/>
          </a:xfrm>
          <a:prstGeom prst="ellipse">
            <a:avLst/>
          </a:prstGeom>
          <a:solidFill>
            <a:srgbClr val="ED294D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73482DF-B386-4ABE-AEF2-83474517F580}"/>
              </a:ext>
            </a:extLst>
          </p:cNvPr>
          <p:cNvSpPr/>
          <p:nvPr/>
        </p:nvSpPr>
        <p:spPr>
          <a:xfrm>
            <a:off x="7182774" y="2933525"/>
            <a:ext cx="3632200" cy="3632200"/>
          </a:xfrm>
          <a:prstGeom prst="ellipse">
            <a:avLst/>
          </a:prstGeom>
          <a:solidFill>
            <a:srgbClr val="1A66CB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D9EF6CD-2BBD-4C89-A2D6-DE6B9D3A4162}"/>
              </a:ext>
            </a:extLst>
          </p:cNvPr>
          <p:cNvSpPr/>
          <p:nvPr/>
        </p:nvSpPr>
        <p:spPr>
          <a:xfrm>
            <a:off x="5403039" y="31855"/>
            <a:ext cx="4890845" cy="4890845"/>
          </a:xfrm>
          <a:prstGeom prst="ellipse">
            <a:avLst/>
          </a:prstGeom>
          <a:solidFill>
            <a:srgbClr val="643ECF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7493EB6-6582-4DAC-93B1-EF4A30F46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1" y="767973"/>
            <a:ext cx="3577919" cy="3164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0B54F6A-412E-4685-A8F6-D4C21C44E3D5}"/>
              </a:ext>
            </a:extLst>
          </p:cNvPr>
          <p:cNvSpPr txBox="1"/>
          <p:nvPr/>
        </p:nvSpPr>
        <p:spPr>
          <a:xfrm>
            <a:off x="625781" y="1924150"/>
            <a:ext cx="28032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800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иссия: </a:t>
            </a:r>
          </a:p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развитие информационного </a:t>
            </a:r>
          </a:p>
          <a:p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 Кыргызской </a:t>
            </a:r>
            <a:r>
              <a:rPr lang="ky-KG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еспублики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5B63FC-4DCD-4590-9289-06EA77DA1FCF}"/>
              </a:ext>
            </a:extLst>
          </p:cNvPr>
          <p:cNvSpPr txBox="1"/>
          <p:nvPr/>
        </p:nvSpPr>
        <p:spPr>
          <a:xfrm>
            <a:off x="625781" y="4022736"/>
            <a:ext cx="277129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800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 компании:</a:t>
            </a:r>
          </a:p>
          <a:p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каждый гражданин </a:t>
            </a:r>
          </a:p>
          <a:p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Кыргызской Республики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имел возможность общаться со всем миром, где бы он не находился.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E0D56CF-82EE-47C3-93E1-47FE4AB333E1}"/>
              </a:ext>
            </a:extLst>
          </p:cNvPr>
          <p:cNvSpPr txBox="1"/>
          <p:nvPr/>
        </p:nvSpPr>
        <p:spPr>
          <a:xfrm>
            <a:off x="5050860" y="741556"/>
            <a:ext cx="663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Национальный оператор связи Кыргызской Республики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22D92199-1E1C-4F74-B4E2-8FC9A53E78F4}"/>
              </a:ext>
            </a:extLst>
          </p:cNvPr>
          <p:cNvSpPr/>
          <p:nvPr/>
        </p:nvSpPr>
        <p:spPr>
          <a:xfrm>
            <a:off x="5447047" y="2469617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721FC609-5FDB-444F-88D4-D2284B29E2DD}"/>
              </a:ext>
            </a:extLst>
          </p:cNvPr>
          <p:cNvSpPr/>
          <p:nvPr/>
        </p:nvSpPr>
        <p:spPr>
          <a:xfrm>
            <a:off x="7072218" y="2469617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xmlns="" id="{9FC0568A-1D96-4307-B7FC-72751606FAB3}"/>
              </a:ext>
            </a:extLst>
          </p:cNvPr>
          <p:cNvSpPr/>
          <p:nvPr/>
        </p:nvSpPr>
        <p:spPr>
          <a:xfrm>
            <a:off x="5447047" y="4299983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FECA87BD-445C-446D-BA54-ECFD82F9C486}"/>
              </a:ext>
            </a:extLst>
          </p:cNvPr>
          <p:cNvSpPr/>
          <p:nvPr/>
        </p:nvSpPr>
        <p:spPr>
          <a:xfrm>
            <a:off x="7072218" y="4299983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xmlns="" id="{204EFE89-E3C7-476B-A2F0-23D9228941B9}"/>
              </a:ext>
            </a:extLst>
          </p:cNvPr>
          <p:cNvSpPr/>
          <p:nvPr/>
        </p:nvSpPr>
        <p:spPr>
          <a:xfrm>
            <a:off x="8697498" y="2469617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EF8C7840-A813-448F-9638-2441CA63F992}"/>
              </a:ext>
            </a:extLst>
          </p:cNvPr>
          <p:cNvSpPr/>
          <p:nvPr/>
        </p:nvSpPr>
        <p:spPr>
          <a:xfrm>
            <a:off x="10324220" y="2456499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xmlns="" id="{472101EA-9FB3-4F01-9E58-8B7E89D6750A}"/>
              </a:ext>
            </a:extLst>
          </p:cNvPr>
          <p:cNvSpPr/>
          <p:nvPr/>
        </p:nvSpPr>
        <p:spPr>
          <a:xfrm>
            <a:off x="8697498" y="4299983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xmlns="" id="{B65BD901-1111-4F31-943B-E66E36D3F9E8}"/>
              </a:ext>
            </a:extLst>
          </p:cNvPr>
          <p:cNvSpPr/>
          <p:nvPr/>
        </p:nvSpPr>
        <p:spPr>
          <a:xfrm>
            <a:off x="10324220" y="4286865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xmlns="" id="{E5C57CC5-007A-4CF4-86F3-11519DAC10A7}"/>
              </a:ext>
            </a:extLst>
          </p:cNvPr>
          <p:cNvSpPr/>
          <p:nvPr/>
        </p:nvSpPr>
        <p:spPr>
          <a:xfrm>
            <a:off x="3850661" y="2456499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xmlns="" id="{44D5F7EA-AF55-4315-BBC2-ABC8053F51AE}"/>
              </a:ext>
            </a:extLst>
          </p:cNvPr>
          <p:cNvSpPr/>
          <p:nvPr/>
        </p:nvSpPr>
        <p:spPr>
          <a:xfrm>
            <a:off x="3850661" y="4286865"/>
            <a:ext cx="1444111" cy="1600190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228600" sx="69000" sy="69000" algn="ctr" rotWithShape="0">
              <a:prstClr val="black">
                <a:alpha val="8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80D788BA-9E8B-474F-A110-1504AFCDF892}"/>
              </a:ext>
            </a:extLst>
          </p:cNvPr>
          <p:cNvSpPr/>
          <p:nvPr/>
        </p:nvSpPr>
        <p:spPr>
          <a:xfrm>
            <a:off x="10546242" y="3518872"/>
            <a:ext cx="1002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Hosting</a:t>
            </a:r>
            <a:endParaRPr lang="ky-KG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5B052288-DBFC-40D1-83EC-4BEB43B61DE1}"/>
              </a:ext>
            </a:extLst>
          </p:cNvPr>
          <p:cNvSpPr/>
          <p:nvPr/>
        </p:nvSpPr>
        <p:spPr>
          <a:xfrm>
            <a:off x="5524764" y="5337883"/>
            <a:ext cx="1294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 Аренда канализации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5876A2D1-8113-42D6-B289-0624D6FB46C7}"/>
              </a:ext>
            </a:extLst>
          </p:cNvPr>
          <p:cNvSpPr/>
          <p:nvPr/>
        </p:nvSpPr>
        <p:spPr>
          <a:xfrm>
            <a:off x="10554212" y="5336825"/>
            <a:ext cx="1034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Телефония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D647E574-67E9-4411-9016-40D2BFB2967F}"/>
              </a:ext>
            </a:extLst>
          </p:cNvPr>
          <p:cNvSpPr/>
          <p:nvPr/>
        </p:nvSpPr>
        <p:spPr>
          <a:xfrm>
            <a:off x="5551754" y="3490612"/>
            <a:ext cx="1234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Аренда ВОЛС</a:t>
            </a:r>
            <a:endParaRPr lang="ky-KG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AC2A3BA7-C93A-42FE-8399-5B49FA2B6CDB}"/>
              </a:ext>
            </a:extLst>
          </p:cNvPr>
          <p:cNvSpPr/>
          <p:nvPr/>
        </p:nvSpPr>
        <p:spPr>
          <a:xfrm>
            <a:off x="8738350" y="3519285"/>
            <a:ext cx="136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Аренда каналов связи</a:t>
            </a:r>
            <a:endParaRPr lang="ky-KG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93DC3D0F-10C8-4B86-B398-9329D9DB48FA}"/>
              </a:ext>
            </a:extLst>
          </p:cNvPr>
          <p:cNvSpPr/>
          <p:nvPr/>
        </p:nvSpPr>
        <p:spPr>
          <a:xfrm>
            <a:off x="4110838" y="3517263"/>
            <a:ext cx="912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Интернет</a:t>
            </a:r>
            <a:endParaRPr lang="en-US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0CD84339-22FC-4666-86E7-3E8CBB94EF22}"/>
              </a:ext>
            </a:extLst>
          </p:cNvPr>
          <p:cNvSpPr/>
          <p:nvPr/>
        </p:nvSpPr>
        <p:spPr>
          <a:xfrm>
            <a:off x="7541639" y="3514354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VPN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1E520F8A-89D9-456B-AA0C-12290A71663D}"/>
              </a:ext>
            </a:extLst>
          </p:cNvPr>
          <p:cNvSpPr/>
          <p:nvPr/>
        </p:nvSpPr>
        <p:spPr>
          <a:xfrm>
            <a:off x="4051271" y="5336824"/>
            <a:ext cx="1031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Co-location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EF893895-5466-430A-9301-7A23AF626AC4}"/>
              </a:ext>
            </a:extLst>
          </p:cNvPr>
          <p:cNvSpPr/>
          <p:nvPr/>
        </p:nvSpPr>
        <p:spPr>
          <a:xfrm>
            <a:off x="7044127" y="5340454"/>
            <a:ext cx="1506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Call- 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центр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0D3490EB-86B7-4DBF-AF20-F72EAA6472B9}"/>
              </a:ext>
            </a:extLst>
          </p:cNvPr>
          <p:cNvSpPr/>
          <p:nvPr/>
        </p:nvSpPr>
        <p:spPr>
          <a:xfrm>
            <a:off x="8900586" y="5336824"/>
            <a:ext cx="1084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IPTV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8F84561-DDD7-4F2D-BA1D-72C82F1ED9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27" y="4488609"/>
            <a:ext cx="708288" cy="708288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1B0999E-9DF5-4D1C-97D8-E7883D0C9C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18" y="2667760"/>
            <a:ext cx="708287" cy="708287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A91EB2D6-6243-4544-8866-C49BC601C7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52" y="2709794"/>
            <a:ext cx="708287" cy="708287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60A249C9-6794-4CCD-9151-C7D6B4B6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40" y="4505016"/>
            <a:ext cx="708287" cy="70828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94E935D6-63DA-4C96-B839-2F9690450A8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712" y="4486090"/>
            <a:ext cx="708287" cy="708287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5C89EAD8-6936-4340-8A79-A63F2AF6D5A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9" y="4493127"/>
            <a:ext cx="708288" cy="708288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F27C1F63-55F5-4BDA-BB3B-BBAA5AFC669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28" y="2667761"/>
            <a:ext cx="708287" cy="708287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93A91CD-3F12-43A7-A77E-AB1C5143434D}"/>
              </a:ext>
            </a:extLst>
          </p:cNvPr>
          <p:cNvSpPr txBox="1"/>
          <p:nvPr/>
        </p:nvSpPr>
        <p:spPr>
          <a:xfrm>
            <a:off x="3869434" y="1923842"/>
            <a:ext cx="7000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Услуги: </a:t>
            </a: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B5FDE06-D01D-4A8A-8FD0-C64C4F85AF2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16" y="4505016"/>
            <a:ext cx="689361" cy="68936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9AC37001-199F-4F11-903A-9CC403972DB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9" y="2667760"/>
            <a:ext cx="678726" cy="678726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92C04D6A-2B5D-4E37-80CB-073BCF3AA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561" y="2681285"/>
            <a:ext cx="746438" cy="7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E8500548-081D-43C6-8720-B1D6629B84CF}"/>
              </a:ext>
            </a:extLst>
          </p:cNvPr>
          <p:cNvSpPr/>
          <p:nvPr/>
        </p:nvSpPr>
        <p:spPr>
          <a:xfrm>
            <a:off x="8029212" y="146156"/>
            <a:ext cx="5547088" cy="5547088"/>
          </a:xfrm>
          <a:prstGeom prst="ellipse">
            <a:avLst/>
          </a:prstGeom>
          <a:solidFill>
            <a:srgbClr val="ED294D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0BE6E619-1CF1-45E8-BDDE-7BF5B5161A3D}"/>
              </a:ext>
            </a:extLst>
          </p:cNvPr>
          <p:cNvSpPr/>
          <p:nvPr/>
        </p:nvSpPr>
        <p:spPr>
          <a:xfrm>
            <a:off x="7182774" y="2321041"/>
            <a:ext cx="3632200" cy="3632200"/>
          </a:xfrm>
          <a:prstGeom prst="ellipse">
            <a:avLst/>
          </a:prstGeom>
          <a:solidFill>
            <a:srgbClr val="1A66CB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E4AEAD4-60FD-4A01-BE09-82287C2C4D4A}"/>
              </a:ext>
            </a:extLst>
          </p:cNvPr>
          <p:cNvSpPr/>
          <p:nvPr/>
        </p:nvSpPr>
        <p:spPr>
          <a:xfrm>
            <a:off x="5403039" y="31855"/>
            <a:ext cx="4890845" cy="4890845"/>
          </a:xfrm>
          <a:prstGeom prst="ellipse">
            <a:avLst/>
          </a:prstGeom>
          <a:solidFill>
            <a:srgbClr val="643ECF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2888C5D-3912-48C3-BBD4-F1D6D82F517C}"/>
              </a:ext>
            </a:extLst>
          </p:cNvPr>
          <p:cNvSpPr txBox="1"/>
          <p:nvPr/>
        </p:nvSpPr>
        <p:spPr>
          <a:xfrm>
            <a:off x="0" y="-874473"/>
            <a:ext cx="822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Кыргызстан</a:t>
            </a:r>
          </a:p>
          <a:p>
            <a:r>
              <a:rPr lang="ru-RU" dirty="0" err="1"/>
              <a:t>Стат</a:t>
            </a:r>
            <a:r>
              <a:rPr lang="ru-RU" dirty="0"/>
              <a:t> данные о Кыргызстане связанные с КТ</a:t>
            </a:r>
            <a:endParaRPr lang="x-none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B3BE0981-40CC-41FF-949A-4E3AFA8C515A}"/>
              </a:ext>
            </a:extLst>
          </p:cNvPr>
          <p:cNvSpPr/>
          <p:nvPr/>
        </p:nvSpPr>
        <p:spPr>
          <a:xfrm>
            <a:off x="5014686" y="2121096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1E19C7F2-1AED-4BAF-8174-E55E5A93C9EA}"/>
              </a:ext>
            </a:extLst>
          </p:cNvPr>
          <p:cNvSpPr/>
          <p:nvPr/>
        </p:nvSpPr>
        <p:spPr>
          <a:xfrm>
            <a:off x="5542692" y="2322383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19DD918-19FE-49AB-A923-E9F1C38EFD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5446" y="2585137"/>
            <a:ext cx="581109" cy="581109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xmlns="" id="{C171612B-D2FF-41DC-A486-6FF00466E8EF}"/>
              </a:ext>
            </a:extLst>
          </p:cNvPr>
          <p:cNvSpPr/>
          <p:nvPr/>
        </p:nvSpPr>
        <p:spPr>
          <a:xfrm>
            <a:off x="333829" y="2121101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3424CA72-A412-4136-9AFA-E55F5488E8DD}"/>
              </a:ext>
            </a:extLst>
          </p:cNvPr>
          <p:cNvSpPr/>
          <p:nvPr/>
        </p:nvSpPr>
        <p:spPr>
          <a:xfrm>
            <a:off x="861835" y="2322382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9B9AEEB2-5BD1-4831-B095-3675B900F5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4241" y="2594788"/>
            <a:ext cx="561804" cy="561804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xmlns="" id="{0B8D69B5-6606-4B1B-ABDC-AF9D8DB1F7D6}"/>
              </a:ext>
            </a:extLst>
          </p:cNvPr>
          <p:cNvSpPr/>
          <p:nvPr/>
        </p:nvSpPr>
        <p:spPr>
          <a:xfrm>
            <a:off x="2692400" y="2121096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2C612C0A-5D75-45CD-85BF-CF95E12A557C}"/>
              </a:ext>
            </a:extLst>
          </p:cNvPr>
          <p:cNvSpPr/>
          <p:nvPr/>
        </p:nvSpPr>
        <p:spPr>
          <a:xfrm>
            <a:off x="3220406" y="2322383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5F08677-231F-4014-AD0C-431A7EC801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0610" y="2592587"/>
            <a:ext cx="566208" cy="566208"/>
          </a:xfrm>
          <a:prstGeom prst="rect">
            <a:avLst/>
          </a:prstGeom>
        </p:spPr>
      </p:pic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xmlns="" id="{AB192C64-07B6-4414-9A1A-1EA72AB938DD}"/>
              </a:ext>
            </a:extLst>
          </p:cNvPr>
          <p:cNvSpPr/>
          <p:nvPr/>
        </p:nvSpPr>
        <p:spPr>
          <a:xfrm>
            <a:off x="7336972" y="2121097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105F3B5E-3C8B-4006-B3AB-79509D1DC1D6}"/>
              </a:ext>
            </a:extLst>
          </p:cNvPr>
          <p:cNvSpPr/>
          <p:nvPr/>
        </p:nvSpPr>
        <p:spPr>
          <a:xfrm>
            <a:off x="7864978" y="2322383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A0DF7D57-58CC-4E62-83B8-CDE0C21B8C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4498" y="2621903"/>
            <a:ext cx="507577" cy="507577"/>
          </a:xfrm>
          <a:prstGeom prst="rect">
            <a:avLst/>
          </a:prstGeom>
        </p:spPr>
      </p:pic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xmlns="" id="{C67BC3BE-6BA9-42A3-B613-EE5394E5E7BA}"/>
              </a:ext>
            </a:extLst>
          </p:cNvPr>
          <p:cNvSpPr/>
          <p:nvPr/>
        </p:nvSpPr>
        <p:spPr>
          <a:xfrm>
            <a:off x="9695543" y="2121097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6CAA1F5E-26FE-413A-852E-E1C99EC987C7}"/>
              </a:ext>
            </a:extLst>
          </p:cNvPr>
          <p:cNvSpPr/>
          <p:nvPr/>
        </p:nvSpPr>
        <p:spPr>
          <a:xfrm>
            <a:off x="10223549" y="2322383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B816F73-695C-4EE0-B29A-68F70FE7F2E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7018" y="2575852"/>
            <a:ext cx="599678" cy="599678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1AA3C5B-B45D-4A3E-BA41-11BA4E9EF8CE}"/>
              </a:ext>
            </a:extLst>
          </p:cNvPr>
          <p:cNvSpPr txBox="1"/>
          <p:nvPr/>
        </p:nvSpPr>
        <p:spPr>
          <a:xfrm>
            <a:off x="484352" y="1292827"/>
            <a:ext cx="7544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8F0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Достижения цифровых решений в Кыргызской Республике Министерства Цифрового развития и </a:t>
            </a:r>
            <a:r>
              <a:rPr lang="ru-RU" b="1" dirty="0" err="1">
                <a:solidFill>
                  <a:srgbClr val="18F0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Кыргызтелекома</a:t>
            </a:r>
            <a:endParaRPr lang="ru-RU" b="1" dirty="0">
              <a:solidFill>
                <a:srgbClr val="18F0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A6CA0AD8-6858-443A-920D-3CFEAEBFA2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1" y="767973"/>
            <a:ext cx="3577919" cy="316498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FEC0C1-4449-49C6-B8D0-3A860A4B605C}"/>
              </a:ext>
            </a:extLst>
          </p:cNvPr>
          <p:cNvSpPr txBox="1"/>
          <p:nvPr/>
        </p:nvSpPr>
        <p:spPr>
          <a:xfrm>
            <a:off x="5050860" y="741556"/>
            <a:ext cx="663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Национальный оператор связи Кыргызской Республики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xmlns="" id="{EF4B513B-B7A9-4B50-B818-3EFAD251D684}"/>
              </a:ext>
            </a:extLst>
          </p:cNvPr>
          <p:cNvSpPr/>
          <p:nvPr/>
        </p:nvSpPr>
        <p:spPr>
          <a:xfrm>
            <a:off x="4997949" y="4381419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13A52CC9-A48F-4CDE-903F-312089C44D9B}"/>
              </a:ext>
            </a:extLst>
          </p:cNvPr>
          <p:cNvSpPr/>
          <p:nvPr/>
        </p:nvSpPr>
        <p:spPr>
          <a:xfrm>
            <a:off x="5525955" y="4582706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F48E216-9D9B-4FBB-A54E-23C37BE9B19E}"/>
              </a:ext>
            </a:extLst>
          </p:cNvPr>
          <p:cNvSpPr txBox="1"/>
          <p:nvPr/>
        </p:nvSpPr>
        <p:spPr>
          <a:xfrm>
            <a:off x="5432580" y="5882208"/>
            <a:ext cx="1293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ky-KG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Телемедицина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8CFDC64-3870-4350-8A9C-0926FE843C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88709" y="4845460"/>
            <a:ext cx="581109" cy="581109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xmlns="" id="{ECCC49EC-FF53-4BC6-9351-B1DAE190934E}"/>
              </a:ext>
            </a:extLst>
          </p:cNvPr>
          <p:cNvSpPr/>
          <p:nvPr/>
        </p:nvSpPr>
        <p:spPr>
          <a:xfrm>
            <a:off x="317092" y="4381424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01A99B60-4F7D-4326-8532-3076D7910083}"/>
              </a:ext>
            </a:extLst>
          </p:cNvPr>
          <p:cNvSpPr/>
          <p:nvPr/>
        </p:nvSpPr>
        <p:spPr>
          <a:xfrm>
            <a:off x="845098" y="4582705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8B0DBE9-9371-42B9-819B-615950E040B7}"/>
              </a:ext>
            </a:extLst>
          </p:cNvPr>
          <p:cNvSpPr txBox="1"/>
          <p:nvPr/>
        </p:nvSpPr>
        <p:spPr>
          <a:xfrm>
            <a:off x="588604" y="5879743"/>
            <a:ext cx="1614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Безопасный город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5C1A94C-2296-4642-9CBF-9F649AD2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7504" y="4855111"/>
            <a:ext cx="561804" cy="561804"/>
          </a:xfrm>
          <a:prstGeom prst="rect">
            <a:avLst/>
          </a:prstGeom>
        </p:spPr>
      </p:pic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xmlns="" id="{D8BB75D6-ECEB-4C8D-B350-7E1617E93982}"/>
              </a:ext>
            </a:extLst>
          </p:cNvPr>
          <p:cNvSpPr/>
          <p:nvPr/>
        </p:nvSpPr>
        <p:spPr>
          <a:xfrm>
            <a:off x="2675663" y="4381419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AE2E19D1-AD1D-48C9-BF8D-78F809E2C3AC}"/>
              </a:ext>
            </a:extLst>
          </p:cNvPr>
          <p:cNvSpPr/>
          <p:nvPr/>
        </p:nvSpPr>
        <p:spPr>
          <a:xfrm>
            <a:off x="3203669" y="4582706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9764CBB-9FBB-433E-BA3D-6C7E9685C984}"/>
              </a:ext>
            </a:extLst>
          </p:cNvPr>
          <p:cNvSpPr txBox="1"/>
          <p:nvPr/>
        </p:nvSpPr>
        <p:spPr>
          <a:xfrm>
            <a:off x="3161590" y="5870348"/>
            <a:ext cx="1190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Умный город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6ADFD9DF-BCFA-4E15-95C7-E3F930FC13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3873" y="4852910"/>
            <a:ext cx="566208" cy="566208"/>
          </a:xfrm>
          <a:prstGeom prst="rect">
            <a:avLst/>
          </a:prstGeom>
        </p:spPr>
      </p:pic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xmlns="" id="{7674EE71-B84E-4B66-92C4-05849703791D}"/>
              </a:ext>
            </a:extLst>
          </p:cNvPr>
          <p:cNvSpPr/>
          <p:nvPr/>
        </p:nvSpPr>
        <p:spPr>
          <a:xfrm>
            <a:off x="7320235" y="4381420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E6CCB588-9B6E-4B37-A941-6AC258D88A5F}"/>
              </a:ext>
            </a:extLst>
          </p:cNvPr>
          <p:cNvSpPr/>
          <p:nvPr/>
        </p:nvSpPr>
        <p:spPr>
          <a:xfrm>
            <a:off x="7848241" y="4582706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693821A3-AEAD-4C37-8835-C906E35176FB}"/>
              </a:ext>
            </a:extLst>
          </p:cNvPr>
          <p:cNvSpPr txBox="1"/>
          <p:nvPr/>
        </p:nvSpPr>
        <p:spPr>
          <a:xfrm>
            <a:off x="7379857" y="5871260"/>
            <a:ext cx="203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Родительский контроль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 дневник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5C317A8D-1A66-4EA0-8AC9-4CCF74C8F0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7761" y="4882226"/>
            <a:ext cx="507577" cy="507577"/>
          </a:xfrm>
          <a:prstGeom prst="rect">
            <a:avLst/>
          </a:prstGeom>
        </p:spPr>
      </p:pic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xmlns="" id="{E9E45550-96A3-475A-AEF0-5B0400DF70F2}"/>
              </a:ext>
            </a:extLst>
          </p:cNvPr>
          <p:cNvSpPr/>
          <p:nvPr/>
        </p:nvSpPr>
        <p:spPr>
          <a:xfrm>
            <a:off x="9678806" y="4381420"/>
            <a:ext cx="2162628" cy="206990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xmlns="" id="{3E827786-452C-4D7D-9CAA-A1F35A6768BD}"/>
              </a:ext>
            </a:extLst>
          </p:cNvPr>
          <p:cNvSpPr/>
          <p:nvPr/>
        </p:nvSpPr>
        <p:spPr>
          <a:xfrm>
            <a:off x="10206812" y="4582706"/>
            <a:ext cx="1106617" cy="1106617"/>
          </a:xfrm>
          <a:prstGeom prst="ellipse">
            <a:avLst/>
          </a:prstGeom>
          <a:solidFill>
            <a:srgbClr val="1C1F2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3D75DC6E-E969-4988-9247-373B06072162}"/>
              </a:ext>
            </a:extLst>
          </p:cNvPr>
          <p:cNvSpPr txBox="1"/>
          <p:nvPr/>
        </p:nvSpPr>
        <p:spPr>
          <a:xfrm>
            <a:off x="9975031" y="5879743"/>
            <a:ext cx="1570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Паркинг-контроль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4E559073-A361-4279-AE9E-35367B1D97D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60281" y="4836175"/>
            <a:ext cx="599678" cy="59967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B9D3E2A9-2612-4A21-8E19-882B2E1FD486}"/>
              </a:ext>
            </a:extLst>
          </p:cNvPr>
          <p:cNvSpPr txBox="1"/>
          <p:nvPr/>
        </p:nvSpPr>
        <p:spPr>
          <a:xfrm>
            <a:off x="2965482" y="3562763"/>
            <a:ext cx="1715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АИС «Медицинское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свидетельство»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1B79AA25-E59B-4580-BEAE-020AFE634F3B}"/>
              </a:ext>
            </a:extLst>
          </p:cNvPr>
          <p:cNvSpPr txBox="1"/>
          <p:nvPr/>
        </p:nvSpPr>
        <p:spPr>
          <a:xfrm>
            <a:off x="328370" y="3562763"/>
            <a:ext cx="2207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АИС «Паспорт»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A2109BA-35DC-4BC7-AF34-835FC2DFED7C}"/>
              </a:ext>
            </a:extLst>
          </p:cNvPr>
          <p:cNvSpPr txBox="1"/>
          <p:nvPr/>
        </p:nvSpPr>
        <p:spPr>
          <a:xfrm>
            <a:off x="5578070" y="3560339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«е-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Kyzmat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B23265B-E7A8-4A16-AADF-65014E3B0CD3}"/>
              </a:ext>
            </a:extLst>
          </p:cNvPr>
          <p:cNvSpPr txBox="1"/>
          <p:nvPr/>
        </p:nvSpPr>
        <p:spPr>
          <a:xfrm>
            <a:off x="7744801" y="3562763"/>
            <a:ext cx="1346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АИС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«Гражданство»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54716F3-7038-45D1-BAA9-603DD1056AAD}"/>
              </a:ext>
            </a:extLst>
          </p:cNvPr>
          <p:cNvSpPr txBox="1"/>
          <p:nvPr/>
        </p:nvSpPr>
        <p:spPr>
          <a:xfrm>
            <a:off x="10333467" y="356276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СМЭВ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Түндүк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9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D021E32-9DD1-4F83-887A-B6153B3EC9EF}"/>
              </a:ext>
            </a:extLst>
          </p:cNvPr>
          <p:cNvSpPr/>
          <p:nvPr/>
        </p:nvSpPr>
        <p:spPr>
          <a:xfrm>
            <a:off x="-561976" y="289563"/>
            <a:ext cx="352425" cy="212725"/>
          </a:xfrm>
          <a:prstGeom prst="rect">
            <a:avLst/>
          </a:prstGeom>
          <a:solidFill>
            <a:srgbClr val="1A6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5A0107-19C7-43E5-92E4-46D199B9EDDE}"/>
              </a:ext>
            </a:extLst>
          </p:cNvPr>
          <p:cNvSpPr/>
          <p:nvPr/>
        </p:nvSpPr>
        <p:spPr>
          <a:xfrm>
            <a:off x="-561977" y="868689"/>
            <a:ext cx="352425" cy="212725"/>
          </a:xfrm>
          <a:prstGeom prst="rect">
            <a:avLst/>
          </a:prstGeom>
          <a:solidFill>
            <a:srgbClr val="553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F6063F-0D78-44A9-8020-7408AB40FAAF}"/>
              </a:ext>
            </a:extLst>
          </p:cNvPr>
          <p:cNvSpPr/>
          <p:nvPr/>
        </p:nvSpPr>
        <p:spPr>
          <a:xfrm>
            <a:off x="-561977" y="579126"/>
            <a:ext cx="352425" cy="212725"/>
          </a:xfrm>
          <a:prstGeom prst="rect">
            <a:avLst/>
          </a:prstGeom>
          <a:solidFill>
            <a:srgbClr val="ED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01878B1-98A3-453C-9680-0149DE1594A8}"/>
              </a:ext>
            </a:extLst>
          </p:cNvPr>
          <p:cNvSpPr/>
          <p:nvPr/>
        </p:nvSpPr>
        <p:spPr>
          <a:xfrm>
            <a:off x="-561975" y="0"/>
            <a:ext cx="352425" cy="212725"/>
          </a:xfrm>
          <a:prstGeom prst="rect">
            <a:avLst/>
          </a:prstGeom>
          <a:solidFill>
            <a:srgbClr val="1C1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754E532-540F-478B-B07D-8B0A19B3AD5B}"/>
              </a:ext>
            </a:extLst>
          </p:cNvPr>
          <p:cNvSpPr/>
          <p:nvPr/>
        </p:nvSpPr>
        <p:spPr>
          <a:xfrm>
            <a:off x="-561977" y="1154982"/>
            <a:ext cx="352425" cy="212725"/>
          </a:xfrm>
          <a:prstGeom prst="rect">
            <a:avLst/>
          </a:prstGeom>
          <a:solidFill>
            <a:srgbClr val="0A0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F4E1ADE-2810-4BCF-8197-DDA76F072E6E}"/>
              </a:ext>
            </a:extLst>
          </p:cNvPr>
          <p:cNvSpPr/>
          <p:nvPr/>
        </p:nvSpPr>
        <p:spPr>
          <a:xfrm>
            <a:off x="-561978" y="1734108"/>
            <a:ext cx="352425" cy="212725"/>
          </a:xfrm>
          <a:prstGeom prst="rect">
            <a:avLst/>
          </a:prstGeom>
          <a:solidFill>
            <a:srgbClr val="194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69F0EE8-1017-4921-ABD6-73361592D7B2}"/>
              </a:ext>
            </a:extLst>
          </p:cNvPr>
          <p:cNvSpPr/>
          <p:nvPr/>
        </p:nvSpPr>
        <p:spPr>
          <a:xfrm>
            <a:off x="-561978" y="1444545"/>
            <a:ext cx="352425" cy="212725"/>
          </a:xfrm>
          <a:prstGeom prst="rect">
            <a:avLst/>
          </a:prstGeom>
          <a:solidFill>
            <a:srgbClr val="18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3A352EE-5F30-47BC-9461-C8CC31926D61}"/>
              </a:ext>
            </a:extLst>
          </p:cNvPr>
          <p:cNvSpPr/>
          <p:nvPr/>
        </p:nvSpPr>
        <p:spPr>
          <a:xfrm>
            <a:off x="-409576" y="441963"/>
            <a:ext cx="352425" cy="212725"/>
          </a:xfrm>
          <a:prstGeom prst="rect">
            <a:avLst/>
          </a:prstGeom>
          <a:solidFill>
            <a:srgbClr val="1A6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2186CD-E05C-489A-AF70-0757ECD30F43}"/>
              </a:ext>
            </a:extLst>
          </p:cNvPr>
          <p:cNvSpPr/>
          <p:nvPr/>
        </p:nvSpPr>
        <p:spPr>
          <a:xfrm>
            <a:off x="-409577" y="1021089"/>
            <a:ext cx="352425" cy="212725"/>
          </a:xfrm>
          <a:prstGeom prst="rect">
            <a:avLst/>
          </a:prstGeom>
          <a:solidFill>
            <a:srgbClr val="553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4FB2962-BE97-4F7F-8D0C-1B209DF697A5}"/>
              </a:ext>
            </a:extLst>
          </p:cNvPr>
          <p:cNvSpPr/>
          <p:nvPr/>
        </p:nvSpPr>
        <p:spPr>
          <a:xfrm>
            <a:off x="-409577" y="731526"/>
            <a:ext cx="352425" cy="212725"/>
          </a:xfrm>
          <a:prstGeom prst="rect">
            <a:avLst/>
          </a:prstGeom>
          <a:solidFill>
            <a:srgbClr val="ED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845EED5-FA56-485D-8127-F10605A0AFB6}"/>
              </a:ext>
            </a:extLst>
          </p:cNvPr>
          <p:cNvSpPr/>
          <p:nvPr/>
        </p:nvSpPr>
        <p:spPr>
          <a:xfrm>
            <a:off x="-409575" y="152400"/>
            <a:ext cx="352425" cy="212725"/>
          </a:xfrm>
          <a:prstGeom prst="rect">
            <a:avLst/>
          </a:prstGeom>
          <a:solidFill>
            <a:srgbClr val="1C1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727C1C0-42AC-47C9-A50F-81627D1B5FFD}"/>
              </a:ext>
            </a:extLst>
          </p:cNvPr>
          <p:cNvSpPr/>
          <p:nvPr/>
        </p:nvSpPr>
        <p:spPr>
          <a:xfrm>
            <a:off x="8029212" y="146156"/>
            <a:ext cx="5547088" cy="5547088"/>
          </a:xfrm>
          <a:prstGeom prst="ellipse">
            <a:avLst/>
          </a:prstGeom>
          <a:solidFill>
            <a:srgbClr val="ED294D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39105BA-F1E7-454D-9716-7295F923F051}"/>
              </a:ext>
            </a:extLst>
          </p:cNvPr>
          <p:cNvSpPr/>
          <p:nvPr/>
        </p:nvSpPr>
        <p:spPr>
          <a:xfrm>
            <a:off x="7182774" y="2933525"/>
            <a:ext cx="3632200" cy="3632200"/>
          </a:xfrm>
          <a:prstGeom prst="ellipse">
            <a:avLst/>
          </a:prstGeom>
          <a:solidFill>
            <a:srgbClr val="1A66CB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6242D865-F3F3-410F-8630-784D3BEDB825}"/>
              </a:ext>
            </a:extLst>
          </p:cNvPr>
          <p:cNvSpPr/>
          <p:nvPr/>
        </p:nvSpPr>
        <p:spPr>
          <a:xfrm>
            <a:off x="5431386" y="132702"/>
            <a:ext cx="4890845" cy="4890845"/>
          </a:xfrm>
          <a:prstGeom prst="ellipse">
            <a:avLst/>
          </a:prstGeom>
          <a:solidFill>
            <a:srgbClr val="643ECF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2A3AA3E-EBDD-4C9E-B100-57A72E8BD5E9}"/>
              </a:ext>
            </a:extLst>
          </p:cNvPr>
          <p:cNvSpPr/>
          <p:nvPr/>
        </p:nvSpPr>
        <p:spPr>
          <a:xfrm>
            <a:off x="-409577" y="1307382"/>
            <a:ext cx="352425" cy="212725"/>
          </a:xfrm>
          <a:prstGeom prst="rect">
            <a:avLst/>
          </a:prstGeom>
          <a:solidFill>
            <a:srgbClr val="0A0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D96FB24-3A9E-49A7-A4E0-B0865497F8DD}"/>
              </a:ext>
            </a:extLst>
          </p:cNvPr>
          <p:cNvSpPr/>
          <p:nvPr/>
        </p:nvSpPr>
        <p:spPr>
          <a:xfrm>
            <a:off x="-409578" y="1886508"/>
            <a:ext cx="352425" cy="212725"/>
          </a:xfrm>
          <a:prstGeom prst="rect">
            <a:avLst/>
          </a:prstGeom>
          <a:solidFill>
            <a:srgbClr val="194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7387FB9-D65F-4A12-9F5A-247FC80408CD}"/>
              </a:ext>
            </a:extLst>
          </p:cNvPr>
          <p:cNvSpPr/>
          <p:nvPr/>
        </p:nvSpPr>
        <p:spPr>
          <a:xfrm>
            <a:off x="-409578" y="1596945"/>
            <a:ext cx="352425" cy="212725"/>
          </a:xfrm>
          <a:prstGeom prst="rect">
            <a:avLst/>
          </a:prstGeom>
          <a:solidFill>
            <a:srgbClr val="18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4CE99C0-3FF9-4927-8100-AF94D9911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1" y="767973"/>
            <a:ext cx="3577919" cy="3164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7736ED2-72D6-47DF-9C0F-9B0FA299568F}"/>
              </a:ext>
            </a:extLst>
          </p:cNvPr>
          <p:cNvSpPr txBox="1"/>
          <p:nvPr/>
        </p:nvSpPr>
        <p:spPr>
          <a:xfrm>
            <a:off x="5050860" y="741556"/>
            <a:ext cx="663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Национальный оператор связи Кыргызской Республики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A011C3B-BC27-4D9B-A28C-B513468EA72C}"/>
              </a:ext>
            </a:extLst>
          </p:cNvPr>
          <p:cNvSpPr txBox="1"/>
          <p:nvPr/>
        </p:nvSpPr>
        <p:spPr>
          <a:xfrm>
            <a:off x="516118" y="1436324"/>
            <a:ext cx="4254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y-KG" b="1" i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Кыргызтелеком </a:t>
            </a:r>
            <a:r>
              <a:rPr lang="ru-RU" b="1" i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цифрах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38D8186-3E1C-441A-ABB6-DF35411EB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94"/>
          <a:stretch>
            <a:fillRect/>
          </a:stretch>
        </p:blipFill>
        <p:spPr>
          <a:xfrm>
            <a:off x="7143997" y="1514513"/>
            <a:ext cx="4466756" cy="3704548"/>
          </a:xfrm>
          <a:custGeom>
            <a:avLst/>
            <a:gdLst>
              <a:gd name="connsiteX0" fmla="*/ 441922 w 5232140"/>
              <a:gd name="connsiteY0" fmla="*/ 0 h 4339327"/>
              <a:gd name="connsiteX1" fmla="*/ 4789958 w 5232140"/>
              <a:gd name="connsiteY1" fmla="*/ 0 h 4339327"/>
              <a:gd name="connsiteX2" fmla="*/ 4846805 w 5232140"/>
              <a:gd name="connsiteY2" fmla="*/ 5731 h 4339327"/>
              <a:gd name="connsiteX3" fmla="*/ 5232140 w 5232140"/>
              <a:gd name="connsiteY3" fmla="*/ 478521 h 4339327"/>
              <a:gd name="connsiteX4" fmla="*/ 5232140 w 5232140"/>
              <a:gd name="connsiteY4" fmla="*/ 3856732 h 4339327"/>
              <a:gd name="connsiteX5" fmla="*/ 4749545 w 5232140"/>
              <a:gd name="connsiteY5" fmla="*/ 4339327 h 4339327"/>
              <a:gd name="connsiteX6" fmla="*/ 482335 w 5232140"/>
              <a:gd name="connsiteY6" fmla="*/ 4339327 h 4339327"/>
              <a:gd name="connsiteX7" fmla="*/ 9545 w 5232140"/>
              <a:gd name="connsiteY7" fmla="*/ 3953992 h 4339327"/>
              <a:gd name="connsiteX8" fmla="*/ 0 w 5232140"/>
              <a:gd name="connsiteY8" fmla="*/ 3859311 h 4339327"/>
              <a:gd name="connsiteX9" fmla="*/ 0 w 5232140"/>
              <a:gd name="connsiteY9" fmla="*/ 475942 h 4339327"/>
              <a:gd name="connsiteX10" fmla="*/ 9545 w 5232140"/>
              <a:gd name="connsiteY10" fmla="*/ 381261 h 4339327"/>
              <a:gd name="connsiteX11" fmla="*/ 385076 w 5232140"/>
              <a:gd name="connsiteY11" fmla="*/ 5731 h 433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2140" h="4339327">
                <a:moveTo>
                  <a:pt x="441922" y="0"/>
                </a:moveTo>
                <a:lnTo>
                  <a:pt x="4789958" y="0"/>
                </a:lnTo>
                <a:lnTo>
                  <a:pt x="4846805" y="5731"/>
                </a:lnTo>
                <a:cubicBezTo>
                  <a:pt x="5066715" y="50731"/>
                  <a:pt x="5232140" y="245307"/>
                  <a:pt x="5232140" y="478521"/>
                </a:cubicBezTo>
                <a:lnTo>
                  <a:pt x="5232140" y="3856732"/>
                </a:lnTo>
                <a:cubicBezTo>
                  <a:pt x="5232140" y="4123262"/>
                  <a:pt x="5016075" y="4339327"/>
                  <a:pt x="4749545" y="4339327"/>
                </a:cubicBezTo>
                <a:lnTo>
                  <a:pt x="482335" y="4339327"/>
                </a:lnTo>
                <a:cubicBezTo>
                  <a:pt x="249122" y="4339327"/>
                  <a:pt x="54545" y="4173902"/>
                  <a:pt x="9545" y="3953992"/>
                </a:cubicBezTo>
                <a:lnTo>
                  <a:pt x="0" y="3859311"/>
                </a:lnTo>
                <a:lnTo>
                  <a:pt x="0" y="475942"/>
                </a:lnTo>
                <a:lnTo>
                  <a:pt x="9545" y="381261"/>
                </a:lnTo>
                <a:cubicBezTo>
                  <a:pt x="48117" y="192767"/>
                  <a:pt x="196581" y="44302"/>
                  <a:pt x="385076" y="5731"/>
                </a:cubicBezTo>
                <a:close/>
              </a:path>
            </a:pathLst>
          </a:custGeom>
          <a:effectLst>
            <a:outerShdw blurRad="520700" sx="96000" sy="96000" algn="ctr" rotWithShape="0">
              <a:prstClr val="black">
                <a:alpha val="49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2E93F5A-1641-4FC3-BBE7-AE9435C34119}"/>
              </a:ext>
            </a:extLst>
          </p:cNvPr>
          <p:cNvSpPr txBox="1"/>
          <p:nvPr/>
        </p:nvSpPr>
        <p:spPr>
          <a:xfrm>
            <a:off x="584730" y="1946833"/>
            <a:ext cx="711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Roboto"/>
              </a:rPr>
              <a:t>8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851C9A-A0AA-4188-AB13-9B2A56F3CD8D}"/>
              </a:ext>
            </a:extLst>
          </p:cNvPr>
          <p:cNvSpPr txBox="1"/>
          <p:nvPr/>
        </p:nvSpPr>
        <p:spPr>
          <a:xfrm>
            <a:off x="584730" y="2338148"/>
            <a:ext cx="17967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"/>
              </a:rPr>
              <a:t>филиалов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A679B2D-4940-4BDC-98A6-4D7B08DE3675}"/>
              </a:ext>
            </a:extLst>
          </p:cNvPr>
          <p:cNvSpPr txBox="1"/>
          <p:nvPr/>
        </p:nvSpPr>
        <p:spPr>
          <a:xfrm>
            <a:off x="3411491" y="1946833"/>
            <a:ext cx="711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Roboto"/>
              </a:rPr>
              <a:t>56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F768111-DB59-41A0-A542-FE97A8AA8AAB}"/>
              </a:ext>
            </a:extLst>
          </p:cNvPr>
          <p:cNvSpPr txBox="1"/>
          <p:nvPr/>
        </p:nvSpPr>
        <p:spPr>
          <a:xfrm>
            <a:off x="3411491" y="2338148"/>
            <a:ext cx="284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"/>
              </a:rPr>
              <a:t>городских и районных отделений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FDB9F33-B8DD-46AF-A90A-5E830737B983}"/>
              </a:ext>
            </a:extLst>
          </p:cNvPr>
          <p:cNvSpPr txBox="1"/>
          <p:nvPr/>
        </p:nvSpPr>
        <p:spPr>
          <a:xfrm>
            <a:off x="584730" y="3016953"/>
            <a:ext cx="711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Roboto"/>
              </a:rPr>
              <a:t>347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225A9E-75FD-4318-900C-5FDEBC60B1B9}"/>
              </a:ext>
            </a:extLst>
          </p:cNvPr>
          <p:cNvSpPr txBox="1"/>
          <p:nvPr/>
        </p:nvSpPr>
        <p:spPr>
          <a:xfrm>
            <a:off x="584730" y="3418759"/>
            <a:ext cx="2206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"/>
              </a:rPr>
              <a:t>объектов Недвижимого имущества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01FBAB-31D6-4BFB-919E-6AB51D272794}"/>
              </a:ext>
            </a:extLst>
          </p:cNvPr>
          <p:cNvSpPr txBox="1"/>
          <p:nvPr/>
        </p:nvSpPr>
        <p:spPr>
          <a:xfrm>
            <a:off x="3411491" y="3016953"/>
            <a:ext cx="711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Roboto"/>
              </a:rPr>
              <a:t>500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545E3A7-82D6-4B69-9A0B-A58AE34D2F3B}"/>
              </a:ext>
            </a:extLst>
          </p:cNvPr>
          <p:cNvSpPr txBox="1"/>
          <p:nvPr/>
        </p:nvSpPr>
        <p:spPr>
          <a:xfrm>
            <a:off x="3411491" y="3418759"/>
            <a:ext cx="2478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"/>
              </a:rPr>
              <a:t>узлов на распределительных сетях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9BC716E-0DB7-4127-B3D7-A02190224015}"/>
              </a:ext>
            </a:extLst>
          </p:cNvPr>
          <p:cNvSpPr txBox="1"/>
          <p:nvPr/>
        </p:nvSpPr>
        <p:spPr>
          <a:xfrm>
            <a:off x="584729" y="4128341"/>
            <a:ext cx="12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Roboto"/>
              </a:rPr>
              <a:t>200G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FDF0BDB-6259-4F14-A1F2-5C818D9ED244}"/>
              </a:ext>
            </a:extLst>
          </p:cNvPr>
          <p:cNvSpPr txBox="1"/>
          <p:nvPr/>
        </p:nvSpPr>
        <p:spPr>
          <a:xfrm>
            <a:off x="584730" y="4522704"/>
            <a:ext cx="2482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"/>
              </a:rPr>
              <a:t>уровень доступа по технологии MPLS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54122CB-83C9-4B9C-A5C8-28AC3B2C9CDF}"/>
              </a:ext>
            </a:extLst>
          </p:cNvPr>
          <p:cNvSpPr txBox="1"/>
          <p:nvPr/>
        </p:nvSpPr>
        <p:spPr>
          <a:xfrm>
            <a:off x="3411491" y="4128341"/>
            <a:ext cx="1098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Roboto"/>
              </a:rPr>
              <a:t>8</a:t>
            </a:r>
            <a:r>
              <a:rPr lang="en-US" sz="2400" b="1" dirty="0">
                <a:solidFill>
                  <a:schemeClr val="accent2"/>
                </a:solidFill>
                <a:latin typeface="Roboto"/>
              </a:rPr>
              <a:t>00G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1507A2E-22E9-4EB1-828F-B885D6AFBF5E}"/>
              </a:ext>
            </a:extLst>
          </p:cNvPr>
          <p:cNvSpPr txBox="1"/>
          <p:nvPr/>
        </p:nvSpPr>
        <p:spPr>
          <a:xfrm>
            <a:off x="3411491" y="4522704"/>
            <a:ext cx="2684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"/>
              </a:rPr>
              <a:t>Распределительная сеть по технологии MPLS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2D3531F-2C5C-4B9E-B79B-2365C7F82C9B}"/>
              </a:ext>
            </a:extLst>
          </p:cNvPr>
          <p:cNvSpPr txBox="1"/>
          <p:nvPr/>
        </p:nvSpPr>
        <p:spPr>
          <a:xfrm>
            <a:off x="584729" y="5415256"/>
            <a:ext cx="1652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Roboto"/>
              </a:rPr>
              <a:t>20 </a:t>
            </a:r>
            <a:r>
              <a:rPr lang="ru-RU" sz="2400" b="1" dirty="0" smtClean="0">
                <a:solidFill>
                  <a:schemeClr val="accent2"/>
                </a:solidFill>
                <a:latin typeface="Roboto"/>
              </a:rPr>
              <a:t>868</a:t>
            </a:r>
            <a:r>
              <a:rPr lang="en-US" sz="2400" b="1" dirty="0" smtClean="0">
                <a:solidFill>
                  <a:schemeClr val="accent2"/>
                </a:solidFill>
                <a:latin typeface="Roboto"/>
              </a:rPr>
              <a:t> km</a:t>
            </a:r>
            <a:r>
              <a:rPr lang="ru-RU" sz="2400" b="1" dirty="0" smtClean="0">
                <a:solidFill>
                  <a:schemeClr val="accent2"/>
                </a:solidFill>
                <a:latin typeface="Roboto"/>
              </a:rPr>
              <a:t> 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CC4AD9C-AE40-4D9D-A02A-B012D568F82D}"/>
              </a:ext>
            </a:extLst>
          </p:cNvPr>
          <p:cNvSpPr txBox="1"/>
          <p:nvPr/>
        </p:nvSpPr>
        <p:spPr>
          <a:xfrm>
            <a:off x="584730" y="5808667"/>
            <a:ext cx="2206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"/>
              </a:rPr>
              <a:t>общая протяженность ВОЛС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392846B-1A0F-4FCD-B0E2-3E43A74798F2}"/>
              </a:ext>
            </a:extLst>
          </p:cNvPr>
          <p:cNvSpPr txBox="1"/>
          <p:nvPr/>
        </p:nvSpPr>
        <p:spPr>
          <a:xfrm>
            <a:off x="3411491" y="5415256"/>
            <a:ext cx="1760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Roboto"/>
              </a:rPr>
              <a:t>16 378 </a:t>
            </a:r>
            <a:r>
              <a:rPr lang="en-US" sz="2400" b="1" dirty="0" smtClean="0">
                <a:solidFill>
                  <a:schemeClr val="accent2"/>
                </a:solidFill>
                <a:latin typeface="Roboto"/>
              </a:rPr>
              <a:t>km</a:t>
            </a:r>
            <a:r>
              <a:rPr lang="ru-RU" sz="2400" b="1" dirty="0" smtClean="0">
                <a:solidFill>
                  <a:schemeClr val="accent2"/>
                </a:solidFill>
                <a:latin typeface="Roboto"/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6B887A0-F8E8-437F-9B44-067592B0C56F}"/>
              </a:ext>
            </a:extLst>
          </p:cNvPr>
          <p:cNvSpPr txBox="1"/>
          <p:nvPr/>
        </p:nvSpPr>
        <p:spPr>
          <a:xfrm>
            <a:off x="3411491" y="5808667"/>
            <a:ext cx="2478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"/>
              </a:rPr>
              <a:t>общая протяженность телефонного кабеля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AA66B88-6A48-4144-AFBF-B4587DC0FED0}"/>
              </a:ext>
            </a:extLst>
          </p:cNvPr>
          <p:cNvSpPr txBox="1"/>
          <p:nvPr/>
        </p:nvSpPr>
        <p:spPr>
          <a:xfrm>
            <a:off x="6230768" y="5758482"/>
            <a:ext cx="1926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Roboto"/>
              </a:rPr>
              <a:t>4 </a:t>
            </a:r>
            <a:r>
              <a:rPr lang="en-US" sz="2400" b="1" dirty="0" smtClean="0">
                <a:solidFill>
                  <a:schemeClr val="accent2"/>
                </a:solidFill>
                <a:latin typeface="Roboto"/>
              </a:rPr>
              <a:t>TB</a:t>
            </a:r>
            <a:r>
              <a:rPr lang="ru-RU" sz="2400" b="1" dirty="0" smtClean="0">
                <a:solidFill>
                  <a:schemeClr val="accent2"/>
                </a:solidFill>
                <a:latin typeface="Robot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Roboto"/>
              </a:rPr>
              <a:t>s</a:t>
            </a:r>
            <a:r>
              <a:rPr lang="ru-RU" sz="2400" b="1" dirty="0" smtClean="0">
                <a:solidFill>
                  <a:schemeClr val="accent2"/>
                </a:solidFill>
                <a:latin typeface="Roboto"/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634A03E-4CC7-4964-AA63-015BAAFE19B3}"/>
              </a:ext>
            </a:extLst>
          </p:cNvPr>
          <p:cNvSpPr txBox="1"/>
          <p:nvPr/>
        </p:nvSpPr>
        <p:spPr>
          <a:xfrm>
            <a:off x="7453423" y="5717560"/>
            <a:ext cx="4313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oboto"/>
              </a:rPr>
              <a:t>пропускная способность магистральной сети по технологии DWDM</a:t>
            </a:r>
          </a:p>
        </p:txBody>
      </p:sp>
    </p:spTree>
    <p:extLst>
      <p:ext uri="{BB962C8B-B14F-4D97-AF65-F5344CB8AC3E}">
        <p14:creationId xmlns:p14="http://schemas.microsoft.com/office/powerpoint/2010/main" val="106036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B218284-D1F3-4926-BEBE-95692199BAB6}"/>
              </a:ext>
            </a:extLst>
          </p:cNvPr>
          <p:cNvSpPr/>
          <p:nvPr/>
        </p:nvSpPr>
        <p:spPr>
          <a:xfrm>
            <a:off x="8029212" y="146156"/>
            <a:ext cx="5547088" cy="5547088"/>
          </a:xfrm>
          <a:prstGeom prst="ellipse">
            <a:avLst/>
          </a:prstGeom>
          <a:solidFill>
            <a:srgbClr val="ED294D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974648C5-73B9-43DF-BAE9-27F9253BD770}"/>
              </a:ext>
            </a:extLst>
          </p:cNvPr>
          <p:cNvSpPr/>
          <p:nvPr/>
        </p:nvSpPr>
        <p:spPr>
          <a:xfrm>
            <a:off x="7182774" y="2933525"/>
            <a:ext cx="3632200" cy="3632200"/>
          </a:xfrm>
          <a:prstGeom prst="ellipse">
            <a:avLst/>
          </a:prstGeom>
          <a:solidFill>
            <a:srgbClr val="1A66CB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8628944A-F4B7-42EB-AFE0-7A3A7A03E022}"/>
              </a:ext>
            </a:extLst>
          </p:cNvPr>
          <p:cNvSpPr/>
          <p:nvPr/>
        </p:nvSpPr>
        <p:spPr>
          <a:xfrm>
            <a:off x="5403039" y="31855"/>
            <a:ext cx="4890845" cy="4890845"/>
          </a:xfrm>
          <a:prstGeom prst="ellipse">
            <a:avLst/>
          </a:prstGeom>
          <a:solidFill>
            <a:srgbClr val="643ECF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11179D-B6C1-47A3-B626-5A2B6D6F53E4}"/>
              </a:ext>
            </a:extLst>
          </p:cNvPr>
          <p:cNvSpPr/>
          <p:nvPr/>
        </p:nvSpPr>
        <p:spPr>
          <a:xfrm>
            <a:off x="-561976" y="289563"/>
            <a:ext cx="352425" cy="212725"/>
          </a:xfrm>
          <a:prstGeom prst="rect">
            <a:avLst/>
          </a:prstGeom>
          <a:solidFill>
            <a:srgbClr val="1A6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0ABEA84-E182-4329-A5FC-17494A8CCCA3}"/>
              </a:ext>
            </a:extLst>
          </p:cNvPr>
          <p:cNvSpPr/>
          <p:nvPr/>
        </p:nvSpPr>
        <p:spPr>
          <a:xfrm>
            <a:off x="-561977" y="868689"/>
            <a:ext cx="352425" cy="212725"/>
          </a:xfrm>
          <a:prstGeom prst="rect">
            <a:avLst/>
          </a:prstGeom>
          <a:solidFill>
            <a:srgbClr val="553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F2D0D4-A25C-441B-B127-86975E3E5F4B}"/>
              </a:ext>
            </a:extLst>
          </p:cNvPr>
          <p:cNvSpPr/>
          <p:nvPr/>
        </p:nvSpPr>
        <p:spPr>
          <a:xfrm>
            <a:off x="-561977" y="579126"/>
            <a:ext cx="352425" cy="212725"/>
          </a:xfrm>
          <a:prstGeom prst="rect">
            <a:avLst/>
          </a:prstGeom>
          <a:solidFill>
            <a:srgbClr val="ED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4E77F9A-7704-4DDA-89CB-060AD3F225F3}"/>
              </a:ext>
            </a:extLst>
          </p:cNvPr>
          <p:cNvSpPr/>
          <p:nvPr/>
        </p:nvSpPr>
        <p:spPr>
          <a:xfrm>
            <a:off x="-561975" y="0"/>
            <a:ext cx="352425" cy="212725"/>
          </a:xfrm>
          <a:prstGeom prst="rect">
            <a:avLst/>
          </a:prstGeom>
          <a:solidFill>
            <a:srgbClr val="1C1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5CE7A7-EB00-4E2D-8EAC-9478602F0DEE}"/>
              </a:ext>
            </a:extLst>
          </p:cNvPr>
          <p:cNvSpPr/>
          <p:nvPr/>
        </p:nvSpPr>
        <p:spPr>
          <a:xfrm>
            <a:off x="-561977" y="1154982"/>
            <a:ext cx="352425" cy="212725"/>
          </a:xfrm>
          <a:prstGeom prst="rect">
            <a:avLst/>
          </a:prstGeom>
          <a:solidFill>
            <a:srgbClr val="0A0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B36AC15-0B20-4F42-87C7-1DC5525F2EC8}"/>
              </a:ext>
            </a:extLst>
          </p:cNvPr>
          <p:cNvSpPr/>
          <p:nvPr/>
        </p:nvSpPr>
        <p:spPr>
          <a:xfrm>
            <a:off x="-561978" y="1734108"/>
            <a:ext cx="352425" cy="212725"/>
          </a:xfrm>
          <a:prstGeom prst="rect">
            <a:avLst/>
          </a:prstGeom>
          <a:solidFill>
            <a:srgbClr val="194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FB9DB99-DA5A-4715-8098-C6313D8375FC}"/>
              </a:ext>
            </a:extLst>
          </p:cNvPr>
          <p:cNvSpPr/>
          <p:nvPr/>
        </p:nvSpPr>
        <p:spPr>
          <a:xfrm>
            <a:off x="-561978" y="1444545"/>
            <a:ext cx="352425" cy="212725"/>
          </a:xfrm>
          <a:prstGeom prst="rect">
            <a:avLst/>
          </a:prstGeom>
          <a:solidFill>
            <a:srgbClr val="18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2071CD1-6FBF-455E-BCD0-1D89CF2B271F}"/>
              </a:ext>
            </a:extLst>
          </p:cNvPr>
          <p:cNvSpPr/>
          <p:nvPr/>
        </p:nvSpPr>
        <p:spPr>
          <a:xfrm>
            <a:off x="-409576" y="441963"/>
            <a:ext cx="352425" cy="212725"/>
          </a:xfrm>
          <a:prstGeom prst="rect">
            <a:avLst/>
          </a:prstGeom>
          <a:solidFill>
            <a:srgbClr val="1A6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1CF4096-40A7-49DA-9E4B-DEE894A128C8}"/>
              </a:ext>
            </a:extLst>
          </p:cNvPr>
          <p:cNvSpPr/>
          <p:nvPr/>
        </p:nvSpPr>
        <p:spPr>
          <a:xfrm>
            <a:off x="-409577" y="1021089"/>
            <a:ext cx="352425" cy="212725"/>
          </a:xfrm>
          <a:prstGeom prst="rect">
            <a:avLst/>
          </a:prstGeom>
          <a:solidFill>
            <a:srgbClr val="553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13C1CEA-8031-4A5B-9A76-5DFF94EBAC40}"/>
              </a:ext>
            </a:extLst>
          </p:cNvPr>
          <p:cNvSpPr/>
          <p:nvPr/>
        </p:nvSpPr>
        <p:spPr>
          <a:xfrm>
            <a:off x="-409577" y="731526"/>
            <a:ext cx="352425" cy="212725"/>
          </a:xfrm>
          <a:prstGeom prst="rect">
            <a:avLst/>
          </a:prstGeom>
          <a:solidFill>
            <a:srgbClr val="ED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8E6966E-6FEB-491A-A29D-39F8449684FD}"/>
              </a:ext>
            </a:extLst>
          </p:cNvPr>
          <p:cNvSpPr/>
          <p:nvPr/>
        </p:nvSpPr>
        <p:spPr>
          <a:xfrm>
            <a:off x="-409575" y="152400"/>
            <a:ext cx="352425" cy="212725"/>
          </a:xfrm>
          <a:prstGeom prst="rect">
            <a:avLst/>
          </a:prstGeom>
          <a:solidFill>
            <a:srgbClr val="1C1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45D25EF-17F7-4393-94AA-53FFA6D26380}"/>
              </a:ext>
            </a:extLst>
          </p:cNvPr>
          <p:cNvSpPr/>
          <p:nvPr/>
        </p:nvSpPr>
        <p:spPr>
          <a:xfrm>
            <a:off x="-409577" y="1307382"/>
            <a:ext cx="352425" cy="212725"/>
          </a:xfrm>
          <a:prstGeom prst="rect">
            <a:avLst/>
          </a:prstGeom>
          <a:solidFill>
            <a:srgbClr val="0A0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7F8C0D7-DF4D-4888-B61D-3913D26495B3}"/>
              </a:ext>
            </a:extLst>
          </p:cNvPr>
          <p:cNvSpPr/>
          <p:nvPr/>
        </p:nvSpPr>
        <p:spPr>
          <a:xfrm>
            <a:off x="-409578" y="1886508"/>
            <a:ext cx="352425" cy="212725"/>
          </a:xfrm>
          <a:prstGeom prst="rect">
            <a:avLst/>
          </a:prstGeom>
          <a:solidFill>
            <a:srgbClr val="194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DC174E6-288B-43E0-A0B8-0166DE1B13D2}"/>
              </a:ext>
            </a:extLst>
          </p:cNvPr>
          <p:cNvSpPr/>
          <p:nvPr/>
        </p:nvSpPr>
        <p:spPr>
          <a:xfrm>
            <a:off x="-409578" y="1596945"/>
            <a:ext cx="352425" cy="212725"/>
          </a:xfrm>
          <a:prstGeom prst="rect">
            <a:avLst/>
          </a:prstGeom>
          <a:solidFill>
            <a:srgbClr val="18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634D9A7-561C-4F84-BE99-0FBF669A1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1" y="767973"/>
            <a:ext cx="3577919" cy="31649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C40FC94-30E0-41C7-8C2A-35D9F018C795}"/>
              </a:ext>
            </a:extLst>
          </p:cNvPr>
          <p:cNvSpPr txBox="1"/>
          <p:nvPr/>
        </p:nvSpPr>
        <p:spPr>
          <a:xfrm>
            <a:off x="5050860" y="741556"/>
            <a:ext cx="663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Национальный оператор связи Кыргызской Республики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2A42C8D-6632-443C-826B-CC91D764C664}"/>
              </a:ext>
            </a:extLst>
          </p:cNvPr>
          <p:cNvSpPr txBox="1"/>
          <p:nvPr/>
        </p:nvSpPr>
        <p:spPr>
          <a:xfrm>
            <a:off x="625781" y="1420583"/>
            <a:ext cx="715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1" u="none" strike="noStrike" dirty="0">
                <a:solidFill>
                  <a:schemeClr val="bg1"/>
                </a:solidFill>
                <a:effectLst/>
              </a:rPr>
              <a:t>В Кыргызской Республике точка IXP существует с 2002г., расположена в Бишкеке на мощностях ОАО «Кыргызтелеком».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56D8F5-C700-43D1-B0F5-BB96C28F6273}"/>
              </a:ext>
            </a:extLst>
          </p:cNvPr>
          <p:cNvSpPr txBox="1"/>
          <p:nvPr/>
        </p:nvSpPr>
        <p:spPr>
          <a:xfrm>
            <a:off x="625781" y="5144700"/>
            <a:ext cx="3716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18F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</a:t>
            </a:r>
            <a:r>
              <a:rPr lang="ru-RU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связи</a:t>
            </a:r>
            <a:r>
              <a:rPr lang="ru-RU" sz="1800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DC9076F7-77FF-4625-BEB4-E42000D50E61}"/>
              </a:ext>
            </a:extLst>
          </p:cNvPr>
          <p:cNvSpPr/>
          <p:nvPr/>
        </p:nvSpPr>
        <p:spPr>
          <a:xfrm>
            <a:off x="4804229" y="4922700"/>
            <a:ext cx="9550400" cy="1362467"/>
          </a:xfrm>
          <a:prstGeom prst="roundRect">
            <a:avLst>
              <a:gd name="adj" fmla="val 14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Ограничение доступа к связи и интернет - это ограничение конституционных  прав кыргызстанцев - Институт Медиа Полиси">
            <a:extLst>
              <a:ext uri="{FF2B5EF4-FFF2-40B4-BE49-F238E27FC236}">
                <a16:creationId xmlns:a16="http://schemas.microsoft.com/office/drawing/2014/main" xmlns="" id="{B9DB3AF5-A330-4261-ADFE-CB19614F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7" b="43882"/>
          <a:stretch>
            <a:fillRect/>
          </a:stretch>
        </p:blipFill>
        <p:spPr bwMode="auto">
          <a:xfrm>
            <a:off x="8207709" y="5184951"/>
            <a:ext cx="822909" cy="778981"/>
          </a:xfrm>
          <a:custGeom>
            <a:avLst/>
            <a:gdLst>
              <a:gd name="connsiteX0" fmla="*/ 0 w 3557368"/>
              <a:gd name="connsiteY0" fmla="*/ 0 h 3367473"/>
              <a:gd name="connsiteX1" fmla="*/ 3557368 w 3557368"/>
              <a:gd name="connsiteY1" fmla="*/ 0 h 3367473"/>
              <a:gd name="connsiteX2" fmla="*/ 3557368 w 3557368"/>
              <a:gd name="connsiteY2" fmla="*/ 3367473 h 3367473"/>
              <a:gd name="connsiteX3" fmla="*/ 0 w 3557368"/>
              <a:gd name="connsiteY3" fmla="*/ 3367473 h 33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7368" h="3367473">
                <a:moveTo>
                  <a:pt x="0" y="0"/>
                </a:moveTo>
                <a:lnTo>
                  <a:pt x="3557368" y="0"/>
                </a:lnTo>
                <a:lnTo>
                  <a:pt x="3557368" y="3367473"/>
                </a:lnTo>
                <a:lnTo>
                  <a:pt x="0" y="3367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Ограничение доступа к связи и интернет - это ограничение конституционных  прав кыргызстанцев - Институт Медиа Полиси">
            <a:extLst>
              <a:ext uri="{FF2B5EF4-FFF2-40B4-BE49-F238E27FC236}">
                <a16:creationId xmlns:a16="http://schemas.microsoft.com/office/drawing/2014/main" xmlns="" id="{A43BAEF2-F947-48C8-87FD-807703FE2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4" b="43388"/>
          <a:stretch>
            <a:fillRect/>
          </a:stretch>
        </p:blipFill>
        <p:spPr bwMode="auto">
          <a:xfrm>
            <a:off x="10501935" y="5037001"/>
            <a:ext cx="1289219" cy="970412"/>
          </a:xfrm>
          <a:custGeom>
            <a:avLst/>
            <a:gdLst>
              <a:gd name="connsiteX0" fmla="*/ 0 w 4513200"/>
              <a:gd name="connsiteY0" fmla="*/ 0 h 3397146"/>
              <a:gd name="connsiteX1" fmla="*/ 4513200 w 4513200"/>
              <a:gd name="connsiteY1" fmla="*/ 0 h 3397146"/>
              <a:gd name="connsiteX2" fmla="*/ 4513200 w 4513200"/>
              <a:gd name="connsiteY2" fmla="*/ 3397146 h 3397146"/>
              <a:gd name="connsiteX3" fmla="*/ 0 w 4513200"/>
              <a:gd name="connsiteY3" fmla="*/ 3397146 h 339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200" h="3397146">
                <a:moveTo>
                  <a:pt x="0" y="0"/>
                </a:moveTo>
                <a:lnTo>
                  <a:pt x="4513200" y="0"/>
                </a:lnTo>
                <a:lnTo>
                  <a:pt x="4513200" y="3397146"/>
                </a:lnTo>
                <a:lnTo>
                  <a:pt x="0" y="33971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О Компании :: MegaCom">
            <a:extLst>
              <a:ext uri="{FF2B5EF4-FFF2-40B4-BE49-F238E27FC236}">
                <a16:creationId xmlns:a16="http://schemas.microsoft.com/office/drawing/2014/main" xmlns="" id="{2C4415F7-6BFF-46E5-9549-07260E19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33" y="5401747"/>
            <a:ext cx="1932250" cy="3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ABD1809-D7E4-4479-A245-BC8011E30E55}"/>
              </a:ext>
            </a:extLst>
          </p:cNvPr>
          <p:cNvSpPr txBox="1"/>
          <p:nvPr/>
        </p:nvSpPr>
        <p:spPr>
          <a:xfrm>
            <a:off x="625781" y="2562045"/>
            <a:ext cx="19382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Зарубежные</a:t>
            </a:r>
          </a:p>
          <a:p>
            <a:r>
              <a:rPr lang="ru-RU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</a:t>
            </a:r>
          </a:p>
          <a:p>
            <a:r>
              <a:rPr lang="ru-RU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ru-RU" sz="1800" b="1" dirty="0">
                <a:solidFill>
                  <a:srgbClr val="18F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9B63720F-FBF3-464B-A310-9F8F13250829}"/>
              </a:ext>
            </a:extLst>
          </p:cNvPr>
          <p:cNvSpPr/>
          <p:nvPr/>
        </p:nvSpPr>
        <p:spPr>
          <a:xfrm>
            <a:off x="3149600" y="2477277"/>
            <a:ext cx="11205029" cy="2164865"/>
          </a:xfrm>
          <a:prstGeom prst="roundRect">
            <a:avLst>
              <a:gd name="adj" fmla="val 14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Логотип компании Uztelecom в формате PNG, EPS, CDR | Logobank">
            <a:extLst>
              <a:ext uri="{FF2B5EF4-FFF2-40B4-BE49-F238E27FC236}">
                <a16:creationId xmlns:a16="http://schemas.microsoft.com/office/drawing/2014/main" xmlns="" id="{CF151171-2F60-468D-8340-A47367174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43811" r="10645" b="43811"/>
          <a:stretch/>
        </p:blipFill>
        <p:spPr bwMode="auto">
          <a:xfrm>
            <a:off x="3593308" y="2871284"/>
            <a:ext cx="2495580" cy="3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DC708F8D-EAA5-4DE9-927B-18B80D7A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96" y="2537767"/>
            <a:ext cx="2229838" cy="7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Kazakhtelecom Logo PNG Transparent &amp; SVG Vector - Freebie Supply">
            <a:extLst>
              <a:ext uri="{FF2B5EF4-FFF2-40B4-BE49-F238E27FC236}">
                <a16:creationId xmlns:a16="http://schemas.microsoft.com/office/drawing/2014/main" xmlns="" id="{CE068034-332F-4BD5-8C2E-DFBC2FAF5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7" b="62477"/>
          <a:stretch/>
        </p:blipFill>
        <p:spPr bwMode="auto">
          <a:xfrm>
            <a:off x="9333890" y="2871284"/>
            <a:ext cx="2412054" cy="3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China Telecommunications Corporation — Википедия">
            <a:extLst>
              <a:ext uri="{FF2B5EF4-FFF2-40B4-BE49-F238E27FC236}">
                <a16:creationId xmlns:a16="http://schemas.microsoft.com/office/drawing/2014/main" xmlns="" id="{19DA7FB1-03FF-4D98-A875-27947006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61" y="3658604"/>
            <a:ext cx="2168727" cy="7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AWS Marketplace: China Unicom Americas">
            <a:extLst>
              <a:ext uri="{FF2B5EF4-FFF2-40B4-BE49-F238E27FC236}">
                <a16:creationId xmlns:a16="http://schemas.microsoft.com/office/drawing/2014/main" xmlns="" id="{28BEA0E3-946C-4ACA-BF92-4F104C60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51" y="3692242"/>
            <a:ext cx="2168727" cy="6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tojNet">
            <a:extLst>
              <a:ext uri="{FF2B5EF4-FFF2-40B4-BE49-F238E27FC236}">
                <a16:creationId xmlns:a16="http://schemas.microsoft.com/office/drawing/2014/main" xmlns="" id="{7F6DC5A1-0340-44F9-A33C-D5AB0EA0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46" y="3564222"/>
            <a:ext cx="1631698" cy="9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3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0392DE12-FFF0-42D9-9A2B-8C4AEDB8755A}"/>
              </a:ext>
            </a:extLst>
          </p:cNvPr>
          <p:cNvSpPr/>
          <p:nvPr/>
        </p:nvSpPr>
        <p:spPr>
          <a:xfrm>
            <a:off x="8029212" y="146156"/>
            <a:ext cx="5547088" cy="5547088"/>
          </a:xfrm>
          <a:prstGeom prst="ellipse">
            <a:avLst/>
          </a:prstGeom>
          <a:solidFill>
            <a:srgbClr val="ED294D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6E8634E1-E46D-4499-8E0C-1DAB7D09FD76}"/>
              </a:ext>
            </a:extLst>
          </p:cNvPr>
          <p:cNvSpPr/>
          <p:nvPr/>
        </p:nvSpPr>
        <p:spPr>
          <a:xfrm>
            <a:off x="7182774" y="2933525"/>
            <a:ext cx="3632200" cy="3632200"/>
          </a:xfrm>
          <a:prstGeom prst="ellipse">
            <a:avLst/>
          </a:prstGeom>
          <a:solidFill>
            <a:srgbClr val="1A66CB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5E5B406E-E33B-4B86-8547-ED7BB044E2FC}"/>
              </a:ext>
            </a:extLst>
          </p:cNvPr>
          <p:cNvSpPr/>
          <p:nvPr/>
        </p:nvSpPr>
        <p:spPr>
          <a:xfrm>
            <a:off x="5403039" y="31855"/>
            <a:ext cx="4890845" cy="4890845"/>
          </a:xfrm>
          <a:prstGeom prst="ellipse">
            <a:avLst/>
          </a:prstGeom>
          <a:solidFill>
            <a:srgbClr val="643ECF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0BCD0D-E2D9-4118-8496-BC4AA258D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21" b="82847" l="16750" r="83500">
                        <a14:foregroundMark x1="43250" y1="38285" x2="44375" y2="30858"/>
                        <a14:foregroundMark x1="44375" y1="30858" x2="56688" y2="33510"/>
                        <a14:foregroundMark x1="56688" y1="33510" x2="70688" y2="30946"/>
                        <a14:foregroundMark x1="70688" y1="30946" x2="75063" y2="33687"/>
                        <a14:foregroundMark x1="75063" y1="33687" x2="77563" y2="40760"/>
                        <a14:foregroundMark x1="77563" y1="40760" x2="69875" y2="48983"/>
                        <a14:foregroundMark x1="69875" y1="48983" x2="67500" y2="49867"/>
                        <a14:foregroundMark x1="46750" y1="27409" x2="55500" y2="33245"/>
                        <a14:foregroundMark x1="55500" y1="33245" x2="57125" y2="33156"/>
                        <a14:foregroundMark x1="25500" y1="46861" x2="26813" y2="53050"/>
                        <a14:foregroundMark x1="26813" y1="53050" x2="29375" y2="54465"/>
                        <a14:foregroundMark x1="25375" y1="50221" x2="26000" y2="47126"/>
                        <a14:foregroundMark x1="23625" y1="49514" x2="23938" y2="51105"/>
                        <a14:foregroundMark x1="22313" y1="49779" x2="24125" y2="48718"/>
                        <a14:foregroundMark x1="83500" y1="39257" x2="76438" y2="40230"/>
                        <a14:foregroundMark x1="76438" y1="40230" x2="76438" y2="40230"/>
                        <a14:foregroundMark x1="44500" y1="76481" x2="33313" y2="80018"/>
                        <a14:foregroundMark x1="33313" y1="80018" x2="28625" y2="76923"/>
                        <a14:foregroundMark x1="28625" y1="76923" x2="23375" y2="77542"/>
                        <a14:foregroundMark x1="23375" y1="77542" x2="18938" y2="76127"/>
                        <a14:foregroundMark x1="18938" y1="76127" x2="18938" y2="69850"/>
                        <a14:foregroundMark x1="18938" y1="69850" x2="24625" y2="71353"/>
                        <a14:foregroundMark x1="24625" y1="71353" x2="29250" y2="68347"/>
                        <a14:foregroundMark x1="36313" y1="66313" x2="32813" y2="69231"/>
                        <a14:foregroundMark x1="32813" y1="69231" x2="27813" y2="67639"/>
                        <a14:foregroundMark x1="26687" y1="54288" x2="30750" y2="51370"/>
                        <a14:foregroundMark x1="30750" y1="51370" x2="38063" y2="58267"/>
                        <a14:foregroundMark x1="38063" y1="58267" x2="37500" y2="64368"/>
                        <a14:foregroundMark x1="37500" y1="64368" x2="36250" y2="64545"/>
                        <a14:foregroundMark x1="34875" y1="57118" x2="33000" y2="53669"/>
                        <a14:foregroundMark x1="29750" y1="55880" x2="26563" y2="54996"/>
                        <a14:foregroundMark x1="28125" y1="77807" x2="25500" y2="77984"/>
                        <a14:foregroundMark x1="25500" y1="77630" x2="26687" y2="79045"/>
                        <a14:foregroundMark x1="34438" y1="81432" x2="34750" y2="82935"/>
                        <a14:foregroundMark x1="17438" y1="76569" x2="16750" y2="71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24603" r="15218" b="15714"/>
          <a:stretch/>
        </p:blipFill>
        <p:spPr>
          <a:xfrm>
            <a:off x="4834872" y="1587332"/>
            <a:ext cx="7021139" cy="3920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2DA60F-AFB1-46F8-8831-4D62C99D6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1" y="767973"/>
            <a:ext cx="3577919" cy="316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901209-D6DE-4393-A49A-068F36FDF18E}"/>
              </a:ext>
            </a:extLst>
          </p:cNvPr>
          <p:cNvSpPr txBox="1"/>
          <p:nvPr/>
        </p:nvSpPr>
        <p:spPr>
          <a:xfrm>
            <a:off x="5050860" y="741556"/>
            <a:ext cx="663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Национальный оператор связи Кыргызской Республики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707BB37-E520-4796-85A9-6C0ACBF0C1DE}"/>
              </a:ext>
            </a:extLst>
          </p:cNvPr>
          <p:cNvSpPr/>
          <p:nvPr/>
        </p:nvSpPr>
        <p:spPr>
          <a:xfrm>
            <a:off x="8170452" y="1694450"/>
            <a:ext cx="174989" cy="174989"/>
          </a:xfrm>
          <a:prstGeom prst="ellipse">
            <a:avLst/>
          </a:prstGeom>
          <a:solidFill>
            <a:srgbClr val="ED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54F04141-FA3C-4C6E-9D5C-DADBAE901B59}"/>
              </a:ext>
            </a:extLst>
          </p:cNvPr>
          <p:cNvSpPr/>
          <p:nvPr/>
        </p:nvSpPr>
        <p:spPr>
          <a:xfrm>
            <a:off x="8757192" y="4079510"/>
            <a:ext cx="174989" cy="174989"/>
          </a:xfrm>
          <a:prstGeom prst="ellipse">
            <a:avLst/>
          </a:prstGeom>
          <a:solidFill>
            <a:srgbClr val="ED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3B9454D-5CFA-49F5-978B-84138C83F544}"/>
              </a:ext>
            </a:extLst>
          </p:cNvPr>
          <p:cNvSpPr/>
          <p:nvPr/>
        </p:nvSpPr>
        <p:spPr>
          <a:xfrm>
            <a:off x="7797072" y="4871990"/>
            <a:ext cx="174989" cy="174989"/>
          </a:xfrm>
          <a:prstGeom prst="ellipse">
            <a:avLst/>
          </a:prstGeom>
          <a:solidFill>
            <a:srgbClr val="ED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AC5B160-D50C-4207-B235-730C474A25BA}"/>
              </a:ext>
            </a:extLst>
          </p:cNvPr>
          <p:cNvSpPr/>
          <p:nvPr/>
        </p:nvSpPr>
        <p:spPr>
          <a:xfrm>
            <a:off x="7004592" y="4038234"/>
            <a:ext cx="174989" cy="174989"/>
          </a:xfrm>
          <a:prstGeom prst="ellipse">
            <a:avLst/>
          </a:prstGeom>
          <a:solidFill>
            <a:srgbClr val="ED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30E8CC90-D163-4999-B6D1-2F7FE4329A21}"/>
              </a:ext>
            </a:extLst>
          </p:cNvPr>
          <p:cNvSpPr/>
          <p:nvPr/>
        </p:nvSpPr>
        <p:spPr>
          <a:xfrm>
            <a:off x="6509292" y="4349383"/>
            <a:ext cx="174989" cy="174989"/>
          </a:xfrm>
          <a:prstGeom prst="ellipse">
            <a:avLst/>
          </a:prstGeom>
          <a:solidFill>
            <a:srgbClr val="ED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DC2F972E-B151-41C2-ADD0-E94AF527D4A0}"/>
              </a:ext>
            </a:extLst>
          </p:cNvPr>
          <p:cNvSpPr/>
          <p:nvPr/>
        </p:nvSpPr>
        <p:spPr>
          <a:xfrm>
            <a:off x="5855242" y="4436877"/>
            <a:ext cx="174989" cy="174989"/>
          </a:xfrm>
          <a:prstGeom prst="ellipse">
            <a:avLst/>
          </a:prstGeom>
          <a:solidFill>
            <a:srgbClr val="ED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F85F2B6-DC6D-4A09-9CCB-BA41E7654FF9}"/>
              </a:ext>
            </a:extLst>
          </p:cNvPr>
          <p:cNvSpPr/>
          <p:nvPr/>
        </p:nvSpPr>
        <p:spPr>
          <a:xfrm>
            <a:off x="7525292" y="1971671"/>
            <a:ext cx="174989" cy="174989"/>
          </a:xfrm>
          <a:prstGeom prst="ellipse">
            <a:avLst/>
          </a:prstGeom>
          <a:solidFill>
            <a:srgbClr val="ED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02F0107-373F-4A2F-AEFC-55B4C290E9ED}"/>
              </a:ext>
            </a:extLst>
          </p:cNvPr>
          <p:cNvSpPr/>
          <p:nvPr/>
        </p:nvSpPr>
        <p:spPr>
          <a:xfrm>
            <a:off x="7130433" y="5896471"/>
            <a:ext cx="174989" cy="174989"/>
          </a:xfrm>
          <a:prstGeom prst="ellipse">
            <a:avLst/>
          </a:prstGeom>
          <a:solidFill>
            <a:srgbClr val="ED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A5972E3-01B6-4A86-B016-A088387BF962}"/>
              </a:ext>
            </a:extLst>
          </p:cNvPr>
          <p:cNvSpPr/>
          <p:nvPr/>
        </p:nvSpPr>
        <p:spPr>
          <a:xfrm>
            <a:off x="7305422" y="5830076"/>
            <a:ext cx="2574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Точки международных стыков</a:t>
            </a:r>
            <a:endParaRPr lang="en-US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7109D3-94E6-4279-9544-592D504F2DA0}"/>
              </a:ext>
            </a:extLst>
          </p:cNvPr>
          <p:cNvSpPr txBox="1"/>
          <p:nvPr/>
        </p:nvSpPr>
        <p:spPr>
          <a:xfrm>
            <a:off x="517423" y="2357041"/>
            <a:ext cx="545719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8F0FF"/>
                </a:solidFill>
              </a:rPr>
              <a:t>Казахтелеком</a:t>
            </a:r>
            <a:r>
              <a:rPr lang="ru-RU" b="1" dirty="0">
                <a:solidFill>
                  <a:srgbClr val="18F0FF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Бишкек - </a:t>
            </a:r>
            <a:r>
              <a:rPr lang="ru-RU" sz="1600" b="1" dirty="0" err="1">
                <a:solidFill>
                  <a:schemeClr val="bg1"/>
                </a:solidFill>
              </a:rPr>
              <a:t>Кордай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bg1"/>
                </a:solidFill>
              </a:rPr>
              <a:t>Чалдыбар</a:t>
            </a:r>
            <a:r>
              <a:rPr lang="ru-RU" sz="1600" b="1" dirty="0">
                <a:solidFill>
                  <a:schemeClr val="bg1"/>
                </a:solidFill>
              </a:rPr>
              <a:t> - Мерке;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18F0FF"/>
                </a:solidFill>
              </a:rPr>
              <a:t>Узбекистан: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Ош - Андижан,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Кызыл-Кия - Фергана: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18F0FF"/>
                </a:solidFill>
              </a:rPr>
              <a:t>Таджикистан: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</a:rPr>
              <a:t>Баткен – </a:t>
            </a:r>
            <a:r>
              <a:rPr lang="ru-RU" sz="1600" b="1" dirty="0" err="1">
                <a:solidFill>
                  <a:schemeClr val="bg1"/>
                </a:solidFill>
              </a:rPr>
              <a:t>Исфана</a:t>
            </a:r>
            <a:r>
              <a:rPr lang="ru-RU" sz="16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bg1"/>
                </a:solidFill>
              </a:rPr>
              <a:t>Карамык</a:t>
            </a:r>
            <a:r>
              <a:rPr lang="ru-RU" sz="1600" b="1" dirty="0">
                <a:solidFill>
                  <a:schemeClr val="bg1"/>
                </a:solidFill>
              </a:rPr>
              <a:t> – </a:t>
            </a:r>
            <a:r>
              <a:rPr lang="ru-RU" sz="1600" b="1" dirty="0" err="1">
                <a:solidFill>
                  <a:schemeClr val="bg1"/>
                </a:solidFill>
              </a:rPr>
              <a:t>Маригон-Душенбе</a:t>
            </a:r>
            <a:endParaRPr lang="ru-RU" sz="16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18F0FF"/>
                </a:solidFill>
              </a:rPr>
              <a:t>Китай: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bg1"/>
                </a:solidFill>
              </a:rPr>
              <a:t>Иркиштам</a:t>
            </a:r>
            <a:r>
              <a:rPr lang="ru-RU" sz="1600" b="1" dirty="0">
                <a:solidFill>
                  <a:schemeClr val="bg1"/>
                </a:solidFill>
              </a:rPr>
              <a:t> - </a:t>
            </a:r>
            <a:r>
              <a:rPr lang="ru-RU" sz="1600" b="1" dirty="0" err="1">
                <a:solidFill>
                  <a:schemeClr val="bg1"/>
                </a:solidFill>
              </a:rPr>
              <a:t>Артуш</a:t>
            </a:r>
            <a:r>
              <a:rPr lang="ru-RU" sz="1600" b="1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bg1"/>
                </a:solidFill>
              </a:rPr>
              <a:t>Торугарт</a:t>
            </a:r>
            <a:r>
              <a:rPr lang="ru-RU" sz="1600" b="1" dirty="0">
                <a:solidFill>
                  <a:schemeClr val="bg1"/>
                </a:solidFill>
              </a:rPr>
              <a:t> - </a:t>
            </a:r>
            <a:r>
              <a:rPr lang="ru-RU" sz="1600" b="1" dirty="0" err="1">
                <a:solidFill>
                  <a:schemeClr val="bg1"/>
                </a:solidFill>
              </a:rPr>
              <a:t>Артуш</a:t>
            </a:r>
            <a:r>
              <a:rPr lang="ru-RU" sz="1600" b="1" dirty="0">
                <a:solidFill>
                  <a:schemeClr val="bg1"/>
                </a:solidFill>
              </a:rPr>
              <a:t>;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2E6B57-52B2-436C-89F4-4B292496831F}"/>
              </a:ext>
            </a:extLst>
          </p:cNvPr>
          <p:cNvSpPr txBox="1"/>
          <p:nvPr/>
        </p:nvSpPr>
        <p:spPr>
          <a:xfrm>
            <a:off x="484352" y="1661642"/>
            <a:ext cx="4671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Open Sans SemiBold"/>
                <a:cs typeface="Open Sans SemiBold"/>
                <a:sym typeface="Open Sans SemiBold"/>
              </a:rPr>
              <a:t>Трансграничные стыки</a:t>
            </a:r>
          </a:p>
        </p:txBody>
      </p:sp>
    </p:spTree>
    <p:extLst>
      <p:ext uri="{BB962C8B-B14F-4D97-AF65-F5344CB8AC3E}">
        <p14:creationId xmlns:p14="http://schemas.microsoft.com/office/powerpoint/2010/main" val="140704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4CCF45-24FC-49D9-9526-8B0A1EC5B25A}"/>
              </a:ext>
            </a:extLst>
          </p:cNvPr>
          <p:cNvSpPr txBox="1"/>
          <p:nvPr/>
        </p:nvSpPr>
        <p:spPr>
          <a:xfrm>
            <a:off x="0" y="-506136"/>
            <a:ext cx="53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Финализировать, что хотим видеть в конечном итоге</a:t>
            </a:r>
            <a:endParaRPr lang="x-none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B1F5136-7841-47DD-B2AA-B1E3ED641EBF}"/>
              </a:ext>
            </a:extLst>
          </p:cNvPr>
          <p:cNvSpPr/>
          <p:nvPr/>
        </p:nvSpPr>
        <p:spPr>
          <a:xfrm>
            <a:off x="-561976" y="289563"/>
            <a:ext cx="352425" cy="212725"/>
          </a:xfrm>
          <a:prstGeom prst="rect">
            <a:avLst/>
          </a:prstGeom>
          <a:solidFill>
            <a:srgbClr val="1A6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A39577F-AA88-45D5-866A-3C5BB0008394}"/>
              </a:ext>
            </a:extLst>
          </p:cNvPr>
          <p:cNvSpPr/>
          <p:nvPr/>
        </p:nvSpPr>
        <p:spPr>
          <a:xfrm>
            <a:off x="-561977" y="868689"/>
            <a:ext cx="352425" cy="212725"/>
          </a:xfrm>
          <a:prstGeom prst="rect">
            <a:avLst/>
          </a:prstGeom>
          <a:solidFill>
            <a:srgbClr val="553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EB5835C-7F9C-497E-AE4B-C51F3C59CC10}"/>
              </a:ext>
            </a:extLst>
          </p:cNvPr>
          <p:cNvSpPr/>
          <p:nvPr/>
        </p:nvSpPr>
        <p:spPr>
          <a:xfrm>
            <a:off x="-561977" y="579126"/>
            <a:ext cx="352425" cy="212725"/>
          </a:xfrm>
          <a:prstGeom prst="rect">
            <a:avLst/>
          </a:prstGeom>
          <a:solidFill>
            <a:srgbClr val="ED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FADE0F1-FA5C-4D39-B15E-17DC3F14AC79}"/>
              </a:ext>
            </a:extLst>
          </p:cNvPr>
          <p:cNvSpPr/>
          <p:nvPr/>
        </p:nvSpPr>
        <p:spPr>
          <a:xfrm>
            <a:off x="-561975" y="0"/>
            <a:ext cx="352425" cy="212725"/>
          </a:xfrm>
          <a:prstGeom prst="rect">
            <a:avLst/>
          </a:prstGeom>
          <a:solidFill>
            <a:srgbClr val="1C1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1F4842-2B46-4675-A964-692F2A82F4B7}"/>
              </a:ext>
            </a:extLst>
          </p:cNvPr>
          <p:cNvSpPr/>
          <p:nvPr/>
        </p:nvSpPr>
        <p:spPr>
          <a:xfrm>
            <a:off x="-561977" y="1154982"/>
            <a:ext cx="352425" cy="212725"/>
          </a:xfrm>
          <a:prstGeom prst="rect">
            <a:avLst/>
          </a:prstGeom>
          <a:solidFill>
            <a:srgbClr val="0A0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794D91-EF49-4A3A-9AB5-F901D9864DD0}"/>
              </a:ext>
            </a:extLst>
          </p:cNvPr>
          <p:cNvSpPr/>
          <p:nvPr/>
        </p:nvSpPr>
        <p:spPr>
          <a:xfrm>
            <a:off x="-561978" y="1734108"/>
            <a:ext cx="352425" cy="212725"/>
          </a:xfrm>
          <a:prstGeom prst="rect">
            <a:avLst/>
          </a:prstGeom>
          <a:solidFill>
            <a:srgbClr val="194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BF39CA4-8C28-4E17-9886-3C6B0554FE40}"/>
              </a:ext>
            </a:extLst>
          </p:cNvPr>
          <p:cNvSpPr/>
          <p:nvPr/>
        </p:nvSpPr>
        <p:spPr>
          <a:xfrm>
            <a:off x="-561978" y="1444545"/>
            <a:ext cx="352425" cy="212725"/>
          </a:xfrm>
          <a:prstGeom prst="rect">
            <a:avLst/>
          </a:prstGeom>
          <a:solidFill>
            <a:srgbClr val="18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8194E83-8934-486E-B270-7084F1FEFECF}"/>
              </a:ext>
            </a:extLst>
          </p:cNvPr>
          <p:cNvSpPr/>
          <p:nvPr/>
        </p:nvSpPr>
        <p:spPr>
          <a:xfrm>
            <a:off x="-409576" y="441963"/>
            <a:ext cx="352425" cy="212725"/>
          </a:xfrm>
          <a:prstGeom prst="rect">
            <a:avLst/>
          </a:prstGeom>
          <a:solidFill>
            <a:srgbClr val="1A6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347F500-0239-40DD-B1AC-B97FD81E85F5}"/>
              </a:ext>
            </a:extLst>
          </p:cNvPr>
          <p:cNvSpPr/>
          <p:nvPr/>
        </p:nvSpPr>
        <p:spPr>
          <a:xfrm>
            <a:off x="-409577" y="1021089"/>
            <a:ext cx="352425" cy="212725"/>
          </a:xfrm>
          <a:prstGeom prst="rect">
            <a:avLst/>
          </a:prstGeom>
          <a:solidFill>
            <a:srgbClr val="553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5E0F4DB-8648-41A4-BE9C-1985E0403310}"/>
              </a:ext>
            </a:extLst>
          </p:cNvPr>
          <p:cNvSpPr/>
          <p:nvPr/>
        </p:nvSpPr>
        <p:spPr>
          <a:xfrm>
            <a:off x="-409577" y="731526"/>
            <a:ext cx="352425" cy="212725"/>
          </a:xfrm>
          <a:prstGeom prst="rect">
            <a:avLst/>
          </a:prstGeom>
          <a:solidFill>
            <a:srgbClr val="ED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DC0A136-4336-4901-AAF8-7F3951015DC6}"/>
              </a:ext>
            </a:extLst>
          </p:cNvPr>
          <p:cNvSpPr/>
          <p:nvPr/>
        </p:nvSpPr>
        <p:spPr>
          <a:xfrm>
            <a:off x="-409575" y="152400"/>
            <a:ext cx="352425" cy="212725"/>
          </a:xfrm>
          <a:prstGeom prst="rect">
            <a:avLst/>
          </a:prstGeom>
          <a:solidFill>
            <a:srgbClr val="1C1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39CCAAD-CBB4-4127-9E1A-978C26215D95}"/>
              </a:ext>
            </a:extLst>
          </p:cNvPr>
          <p:cNvSpPr/>
          <p:nvPr/>
        </p:nvSpPr>
        <p:spPr>
          <a:xfrm>
            <a:off x="8029212" y="146156"/>
            <a:ext cx="5547088" cy="5547088"/>
          </a:xfrm>
          <a:prstGeom prst="ellipse">
            <a:avLst/>
          </a:prstGeom>
          <a:solidFill>
            <a:srgbClr val="ED294D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BCE25A8-5866-4699-AB79-D8368BA4CA2A}"/>
              </a:ext>
            </a:extLst>
          </p:cNvPr>
          <p:cNvSpPr/>
          <p:nvPr/>
        </p:nvSpPr>
        <p:spPr>
          <a:xfrm>
            <a:off x="7182774" y="2933525"/>
            <a:ext cx="3632200" cy="3632200"/>
          </a:xfrm>
          <a:prstGeom prst="ellipse">
            <a:avLst/>
          </a:prstGeom>
          <a:solidFill>
            <a:srgbClr val="1A66CB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97A3A94-4637-425A-BD87-2610B8777F61}"/>
              </a:ext>
            </a:extLst>
          </p:cNvPr>
          <p:cNvSpPr/>
          <p:nvPr/>
        </p:nvSpPr>
        <p:spPr>
          <a:xfrm>
            <a:off x="5403039" y="31855"/>
            <a:ext cx="4890845" cy="4890845"/>
          </a:xfrm>
          <a:prstGeom prst="ellipse">
            <a:avLst/>
          </a:prstGeom>
          <a:solidFill>
            <a:srgbClr val="643ECF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64E62D2-A75A-4F09-8DD2-09696CF9B729}"/>
              </a:ext>
            </a:extLst>
          </p:cNvPr>
          <p:cNvSpPr/>
          <p:nvPr/>
        </p:nvSpPr>
        <p:spPr>
          <a:xfrm>
            <a:off x="-409577" y="1307382"/>
            <a:ext cx="352425" cy="212725"/>
          </a:xfrm>
          <a:prstGeom prst="rect">
            <a:avLst/>
          </a:prstGeom>
          <a:solidFill>
            <a:srgbClr val="0A0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CD2EAC-76DB-4C58-8A97-B471D144DF86}"/>
              </a:ext>
            </a:extLst>
          </p:cNvPr>
          <p:cNvSpPr/>
          <p:nvPr/>
        </p:nvSpPr>
        <p:spPr>
          <a:xfrm>
            <a:off x="-409578" y="1886508"/>
            <a:ext cx="352425" cy="212725"/>
          </a:xfrm>
          <a:prstGeom prst="rect">
            <a:avLst/>
          </a:prstGeom>
          <a:solidFill>
            <a:srgbClr val="194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0EEE27D-F467-482D-87AF-C345C6B725DF}"/>
              </a:ext>
            </a:extLst>
          </p:cNvPr>
          <p:cNvSpPr/>
          <p:nvPr/>
        </p:nvSpPr>
        <p:spPr>
          <a:xfrm>
            <a:off x="-409578" y="1596945"/>
            <a:ext cx="352425" cy="212725"/>
          </a:xfrm>
          <a:prstGeom prst="rect">
            <a:avLst/>
          </a:prstGeom>
          <a:solidFill>
            <a:srgbClr val="18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E383BBF-F6EC-4F5C-A4C2-A9ED9A94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8" r="84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E9887009-362E-4C90-AF4F-2F51EA0155FD}"/>
              </a:ext>
            </a:extLst>
          </p:cNvPr>
          <p:cNvSpPr/>
          <p:nvPr/>
        </p:nvSpPr>
        <p:spPr>
          <a:xfrm>
            <a:off x="-834728" y="5466388"/>
            <a:ext cx="7395185" cy="96146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4572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5B1C8F5-3D18-4A16-AB70-4F1D2E3D0D71}"/>
              </a:ext>
            </a:extLst>
          </p:cNvPr>
          <p:cNvSpPr txBox="1"/>
          <p:nvPr/>
        </p:nvSpPr>
        <p:spPr>
          <a:xfrm>
            <a:off x="276224" y="5531620"/>
            <a:ext cx="2982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212 </a:t>
            </a:r>
            <a:r>
              <a:rPr lang="en-US" sz="4800" b="1" dirty="0" err="1">
                <a:solidFill>
                  <a:schemeClr val="bg1"/>
                </a:solidFill>
              </a:rPr>
              <a:t>PoP’s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42439A7-8443-41B2-B40F-42EF84E57A0C}"/>
              </a:ext>
            </a:extLst>
          </p:cNvPr>
          <p:cNvSpPr txBox="1"/>
          <p:nvPr/>
        </p:nvSpPr>
        <p:spPr>
          <a:xfrm>
            <a:off x="3036545" y="5623954"/>
            <a:ext cx="3424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Карта с точками предоставления услуг по </a:t>
            </a:r>
            <a:r>
              <a:rPr lang="en-US" dirty="0">
                <a:solidFill>
                  <a:schemeClr val="bg1"/>
                </a:solidFill>
              </a:rPr>
              <a:t>DCASA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9F074D81-F9BA-4CB0-BBC8-AF329E9DA338}"/>
              </a:ext>
            </a:extLst>
          </p:cNvPr>
          <p:cNvSpPr/>
          <p:nvPr/>
        </p:nvSpPr>
        <p:spPr>
          <a:xfrm>
            <a:off x="-1424282" y="219356"/>
            <a:ext cx="5729582" cy="96146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4572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F0F846-3557-4529-9798-734C4FDEEDB5}"/>
              </a:ext>
            </a:extLst>
          </p:cNvPr>
          <p:cNvSpPr txBox="1"/>
          <p:nvPr/>
        </p:nvSpPr>
        <p:spPr>
          <a:xfrm>
            <a:off x="276224" y="376921"/>
            <a:ext cx="3577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Увеличение узлов связи (</a:t>
            </a:r>
            <a:r>
              <a:rPr lang="en-US" b="1" i="1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POPS)</a:t>
            </a:r>
            <a:r>
              <a:rPr lang="ru-RU" b="1" i="1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по предоставлению услуг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ABDF87A-B359-4306-B7CE-E783578A7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4" b="93222" l="1146" r="98750">
                        <a14:foregroundMark x1="40260" y1="9698" x2="43594" y2="5318"/>
                        <a14:foregroundMark x1="43594" y1="5318" x2="51354" y2="11053"/>
                        <a14:foregroundMark x1="87604" y1="18144" x2="93958" y2="23253"/>
                        <a14:foregroundMark x1="93958" y1="23253" x2="93125" y2="32221"/>
                        <a14:foregroundMark x1="93125" y1="32221" x2="89010" y2="34202"/>
                        <a14:foregroundMark x1="89010" y1="34202" x2="88698" y2="34098"/>
                        <a14:foregroundMark x1="95052" y1="24192" x2="98750" y2="29406"/>
                        <a14:foregroundMark x1="98750" y1="29406" x2="98802" y2="29406"/>
                        <a14:foregroundMark x1="40938" y1="89990" x2="36927" y2="93014"/>
                        <a14:foregroundMark x1="36927" y1="93014" x2="23750" y2="92701"/>
                        <a14:foregroundMark x1="23750" y1="92701" x2="20469" y2="86966"/>
                        <a14:foregroundMark x1="20469" y1="86966" x2="20469" y2="86966"/>
                        <a14:foregroundMark x1="13646" y1="87070" x2="4635" y2="84046"/>
                        <a14:foregroundMark x1="1146" y1="82586" x2="1146" y2="86548"/>
                        <a14:foregroundMark x1="14479" y1="92596" x2="15781" y2="93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4" y="1310014"/>
            <a:ext cx="7938507" cy="39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9ABFF4-763F-4CD8-A459-5635053D0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9" r="8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AB47A3-B35A-4A60-BA25-1DC4E6549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4" b="93222" l="1146" r="98750">
                        <a14:foregroundMark x1="40260" y1="9698" x2="43594" y2="5318"/>
                        <a14:foregroundMark x1="43594" y1="5318" x2="51354" y2="11053"/>
                        <a14:foregroundMark x1="87604" y1="18144" x2="93958" y2="23253"/>
                        <a14:foregroundMark x1="93958" y1="23253" x2="93125" y2="32221"/>
                        <a14:foregroundMark x1="93125" y1="32221" x2="89010" y2="34202"/>
                        <a14:foregroundMark x1="89010" y1="34202" x2="88698" y2="34098"/>
                        <a14:foregroundMark x1="95052" y1="24192" x2="98750" y2="29406"/>
                        <a14:foregroundMark x1="98750" y1="29406" x2="98802" y2="29406"/>
                        <a14:foregroundMark x1="40938" y1="89990" x2="36927" y2="93014"/>
                        <a14:foregroundMark x1="36927" y1="93014" x2="23750" y2="92701"/>
                        <a14:foregroundMark x1="23750" y1="92701" x2="20469" y2="86966"/>
                        <a14:foregroundMark x1="20469" y1="86966" x2="20469" y2="86966"/>
                        <a14:foregroundMark x1="13646" y1="87070" x2="4635" y2="84046"/>
                        <a14:foregroundMark x1="1146" y1="82586" x2="1146" y2="86548"/>
                        <a14:foregroundMark x1="14479" y1="92596" x2="15781" y2="93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4" y="1262389"/>
            <a:ext cx="7938507" cy="3965119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4BC5E5B4-61F9-46B6-B93A-940FC97ED8C7}"/>
              </a:ext>
            </a:extLst>
          </p:cNvPr>
          <p:cNvSpPr/>
          <p:nvPr/>
        </p:nvSpPr>
        <p:spPr>
          <a:xfrm>
            <a:off x="-834728" y="5466388"/>
            <a:ext cx="7395185" cy="96146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4572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D479E1-DBC6-4562-99EE-4130D00D1D06}"/>
              </a:ext>
            </a:extLst>
          </p:cNvPr>
          <p:cNvSpPr txBox="1"/>
          <p:nvPr/>
        </p:nvSpPr>
        <p:spPr>
          <a:xfrm>
            <a:off x="276224" y="5531620"/>
            <a:ext cx="2982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50 DWDM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5F15C4-0020-4D21-81B8-C8F094AB343F}"/>
              </a:ext>
            </a:extLst>
          </p:cNvPr>
          <p:cNvSpPr txBox="1"/>
          <p:nvPr/>
        </p:nvSpPr>
        <p:spPr>
          <a:xfrm>
            <a:off x="3135538" y="5623954"/>
            <a:ext cx="3424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Карта с точками предоставления услуг по </a:t>
            </a:r>
            <a:r>
              <a:rPr lang="en-US" dirty="0">
                <a:solidFill>
                  <a:schemeClr val="bg1"/>
                </a:solidFill>
              </a:rPr>
              <a:t>DCASA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414D9B19-A16A-4826-A00E-0CFFFF5F1147}"/>
              </a:ext>
            </a:extLst>
          </p:cNvPr>
          <p:cNvSpPr/>
          <p:nvPr/>
        </p:nvSpPr>
        <p:spPr>
          <a:xfrm>
            <a:off x="-1424282" y="219356"/>
            <a:ext cx="5729582" cy="961463"/>
          </a:xfrm>
          <a:prstGeom prst="roundRect">
            <a:avLst/>
          </a:prstGeom>
          <a:gradFill>
            <a:gsLst>
              <a:gs pos="0">
                <a:srgbClr val="1948D4"/>
              </a:gs>
              <a:gs pos="100000">
                <a:srgbClr val="643ECF"/>
              </a:gs>
            </a:gsLst>
            <a:lin ang="2700000" scaled="1"/>
          </a:gradFill>
          <a:ln>
            <a:noFill/>
          </a:ln>
          <a:effectLst>
            <a:outerShdw blurRad="457200" sx="102000" sy="102000" algn="c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7C13A5-45C5-44C1-9DE0-AF10DB46B030}"/>
              </a:ext>
            </a:extLst>
          </p:cNvPr>
          <p:cNvSpPr txBox="1"/>
          <p:nvPr/>
        </p:nvSpPr>
        <p:spPr>
          <a:xfrm>
            <a:off x="276224" y="376921"/>
            <a:ext cx="3577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Увеличение узлов связи (</a:t>
            </a:r>
            <a:r>
              <a:rPr lang="en-US" b="1" i="1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POPS)</a:t>
            </a:r>
            <a:r>
              <a:rPr lang="ru-RU" b="1" i="1" dirty="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по предоставлению услуг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3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0EB620-FA85-474C-B57B-685570F17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1" y="767973"/>
            <a:ext cx="3577919" cy="316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4870C1-4C89-4ADE-BBA2-D37B23F1C1E8}"/>
              </a:ext>
            </a:extLst>
          </p:cNvPr>
          <p:cNvSpPr txBox="1"/>
          <p:nvPr/>
        </p:nvSpPr>
        <p:spPr>
          <a:xfrm>
            <a:off x="5050860" y="741556"/>
            <a:ext cx="663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Национальный оператор связи Кыргызской Республики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8EE44C5-ED7A-4107-AA55-CDBDAC41F72D}"/>
              </a:ext>
            </a:extLst>
          </p:cNvPr>
          <p:cNvSpPr txBox="1"/>
          <p:nvPr/>
        </p:nvSpPr>
        <p:spPr>
          <a:xfrm>
            <a:off x="4279900" y="4899169"/>
            <a:ext cx="363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8A4153C9-F3CC-4BF4-83E9-CC984BB85BDF}"/>
              </a:ext>
            </a:extLst>
          </p:cNvPr>
          <p:cNvSpPr/>
          <p:nvPr/>
        </p:nvSpPr>
        <p:spPr>
          <a:xfrm>
            <a:off x="-561976" y="289563"/>
            <a:ext cx="352425" cy="212725"/>
          </a:xfrm>
          <a:prstGeom prst="rect">
            <a:avLst/>
          </a:prstGeom>
          <a:solidFill>
            <a:srgbClr val="1A6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936F08C-5AB0-41A9-90CB-104778E139CC}"/>
              </a:ext>
            </a:extLst>
          </p:cNvPr>
          <p:cNvSpPr/>
          <p:nvPr/>
        </p:nvSpPr>
        <p:spPr>
          <a:xfrm>
            <a:off x="-561977" y="868689"/>
            <a:ext cx="352425" cy="212725"/>
          </a:xfrm>
          <a:prstGeom prst="rect">
            <a:avLst/>
          </a:prstGeom>
          <a:solidFill>
            <a:srgbClr val="553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10973A9-4315-44BD-B88F-A5EDCD6A57A9}"/>
              </a:ext>
            </a:extLst>
          </p:cNvPr>
          <p:cNvSpPr/>
          <p:nvPr/>
        </p:nvSpPr>
        <p:spPr>
          <a:xfrm>
            <a:off x="-561977" y="579126"/>
            <a:ext cx="352425" cy="212725"/>
          </a:xfrm>
          <a:prstGeom prst="rect">
            <a:avLst/>
          </a:prstGeom>
          <a:solidFill>
            <a:srgbClr val="ED2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D579C2C-013F-4F93-9F2B-AC07D7298470}"/>
              </a:ext>
            </a:extLst>
          </p:cNvPr>
          <p:cNvSpPr/>
          <p:nvPr/>
        </p:nvSpPr>
        <p:spPr>
          <a:xfrm>
            <a:off x="-561975" y="0"/>
            <a:ext cx="352425" cy="212725"/>
          </a:xfrm>
          <a:prstGeom prst="rect">
            <a:avLst/>
          </a:prstGeom>
          <a:solidFill>
            <a:srgbClr val="1C1F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107C94F0-05C7-4F36-9611-A18AA05EAFF1}"/>
              </a:ext>
            </a:extLst>
          </p:cNvPr>
          <p:cNvSpPr/>
          <p:nvPr/>
        </p:nvSpPr>
        <p:spPr>
          <a:xfrm>
            <a:off x="7876812" y="-6244"/>
            <a:ext cx="5547088" cy="5547088"/>
          </a:xfrm>
          <a:prstGeom prst="ellipse">
            <a:avLst/>
          </a:prstGeom>
          <a:solidFill>
            <a:srgbClr val="ED294D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145A1FBF-3C72-4A9C-B824-BA89DD7A8809}"/>
              </a:ext>
            </a:extLst>
          </p:cNvPr>
          <p:cNvSpPr/>
          <p:nvPr/>
        </p:nvSpPr>
        <p:spPr>
          <a:xfrm>
            <a:off x="7030374" y="2781125"/>
            <a:ext cx="3632200" cy="3632200"/>
          </a:xfrm>
          <a:prstGeom prst="ellipse">
            <a:avLst/>
          </a:prstGeom>
          <a:solidFill>
            <a:srgbClr val="1A66CB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FF1BC29-E713-4318-AFE5-D40B3DE51A24}"/>
              </a:ext>
            </a:extLst>
          </p:cNvPr>
          <p:cNvSpPr/>
          <p:nvPr/>
        </p:nvSpPr>
        <p:spPr>
          <a:xfrm>
            <a:off x="5250639" y="-120545"/>
            <a:ext cx="4890845" cy="4890845"/>
          </a:xfrm>
          <a:prstGeom prst="ellipse">
            <a:avLst/>
          </a:prstGeom>
          <a:solidFill>
            <a:srgbClr val="643ECF">
              <a:alpha val="34000"/>
            </a:srgbClr>
          </a:solidFill>
          <a:effectLst>
            <a:reflection stA="33000" dist="50800" dir="5400000" sy="-100000" algn="bl" rotWithShape="0"/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7DA298BD-A1E3-4ED8-A1C8-24F8791E376F}"/>
              </a:ext>
            </a:extLst>
          </p:cNvPr>
          <p:cNvSpPr/>
          <p:nvPr/>
        </p:nvSpPr>
        <p:spPr>
          <a:xfrm>
            <a:off x="-561977" y="1154982"/>
            <a:ext cx="352425" cy="212725"/>
          </a:xfrm>
          <a:prstGeom prst="rect">
            <a:avLst/>
          </a:prstGeom>
          <a:solidFill>
            <a:srgbClr val="0A0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04C9ADCD-5A14-4314-9928-B66851D08895}"/>
              </a:ext>
            </a:extLst>
          </p:cNvPr>
          <p:cNvSpPr/>
          <p:nvPr/>
        </p:nvSpPr>
        <p:spPr>
          <a:xfrm>
            <a:off x="-561978" y="1734108"/>
            <a:ext cx="352425" cy="212725"/>
          </a:xfrm>
          <a:prstGeom prst="rect">
            <a:avLst/>
          </a:prstGeom>
          <a:solidFill>
            <a:srgbClr val="194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5C304790-4D5D-4966-95F1-EBD3EA39FE8E}"/>
              </a:ext>
            </a:extLst>
          </p:cNvPr>
          <p:cNvSpPr/>
          <p:nvPr/>
        </p:nvSpPr>
        <p:spPr>
          <a:xfrm>
            <a:off x="-561978" y="1444545"/>
            <a:ext cx="352425" cy="212725"/>
          </a:xfrm>
          <a:prstGeom prst="rect">
            <a:avLst/>
          </a:prstGeom>
          <a:solidFill>
            <a:srgbClr val="18F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47" name="Группа 6146">
            <a:extLst>
              <a:ext uri="{FF2B5EF4-FFF2-40B4-BE49-F238E27FC236}">
                <a16:creationId xmlns:a16="http://schemas.microsoft.com/office/drawing/2014/main" xmlns="" id="{5EB17489-AAC1-477B-9698-02E8390AF76C}"/>
              </a:ext>
            </a:extLst>
          </p:cNvPr>
          <p:cNvGrpSpPr/>
          <p:nvPr/>
        </p:nvGrpSpPr>
        <p:grpSpPr>
          <a:xfrm>
            <a:off x="8508986" y="5930255"/>
            <a:ext cx="3178753" cy="523220"/>
            <a:chOff x="7961968" y="5676492"/>
            <a:chExt cx="3178753" cy="52322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2EBA452-783C-46D8-822F-FFA730521D19}"/>
                </a:ext>
              </a:extLst>
            </p:cNvPr>
            <p:cNvSpPr txBox="1"/>
            <p:nvPr/>
          </p:nvSpPr>
          <p:spPr>
            <a:xfrm>
              <a:off x="8420040" y="5676492"/>
              <a:ext cx="2720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</a:rPr>
                <a:t>720001, Кыргызская Республика, </a:t>
              </a:r>
            </a:p>
            <a:p>
              <a:r>
                <a:rPr lang="ru-RU" sz="1400" dirty="0" err="1">
                  <a:solidFill>
                    <a:schemeClr val="bg1"/>
                  </a:solidFill>
                </a:rPr>
                <a:t>г.Бишкек</a:t>
              </a:r>
              <a:r>
                <a:rPr lang="ru-RU" sz="1400" dirty="0">
                  <a:solidFill>
                    <a:schemeClr val="bg1"/>
                  </a:solidFill>
                </a:rPr>
                <a:t>, проспект </a:t>
              </a:r>
              <a:r>
                <a:rPr lang="ru-RU" sz="1400" dirty="0" err="1">
                  <a:solidFill>
                    <a:schemeClr val="bg1"/>
                  </a:solidFill>
                </a:rPr>
                <a:t>Чүй</a:t>
              </a:r>
              <a:r>
                <a:rPr lang="ru-RU" sz="1400" dirty="0">
                  <a:solidFill>
                    <a:schemeClr val="bg1"/>
                  </a:solidFill>
                </a:rPr>
                <a:t> № </a:t>
              </a:r>
              <a:r>
                <a:rPr lang="en-US" sz="1400" dirty="0">
                  <a:solidFill>
                    <a:schemeClr val="bg1"/>
                  </a:solidFill>
                </a:rPr>
                <a:t>96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69AD7560-A8E7-42C4-96EF-B268CDB4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1968" y="5727662"/>
              <a:ext cx="465829" cy="465829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8DA0F54C-0157-429E-90EE-EE81F18294F7}"/>
              </a:ext>
            </a:extLst>
          </p:cNvPr>
          <p:cNvGrpSpPr/>
          <p:nvPr/>
        </p:nvGrpSpPr>
        <p:grpSpPr>
          <a:xfrm>
            <a:off x="625781" y="5981426"/>
            <a:ext cx="1022614" cy="465828"/>
            <a:chOff x="1062815" y="5727663"/>
            <a:chExt cx="1022614" cy="46582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7FD7F01-94F6-4EB3-BCBF-3D8060EEA7A1}"/>
                </a:ext>
              </a:extLst>
            </p:cNvPr>
            <p:cNvSpPr txBox="1"/>
            <p:nvPr/>
          </p:nvSpPr>
          <p:spPr>
            <a:xfrm>
              <a:off x="1547397" y="5795784"/>
              <a:ext cx="538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kt.kg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5DE6DB5-3CA4-4A67-BFC2-50AE0221D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15" y="5727663"/>
              <a:ext cx="465828" cy="465828"/>
            </a:xfrm>
            <a:prstGeom prst="rect">
              <a:avLst/>
            </a:prstGeom>
          </p:spPr>
        </p:pic>
      </p:grpSp>
      <p:grpSp>
        <p:nvGrpSpPr>
          <p:cNvPr id="6144" name="Группа 6143">
            <a:extLst>
              <a:ext uri="{FF2B5EF4-FFF2-40B4-BE49-F238E27FC236}">
                <a16:creationId xmlns:a16="http://schemas.microsoft.com/office/drawing/2014/main" xmlns="" id="{FD53C25C-BA78-45B5-8CE4-FB8B30055E55}"/>
              </a:ext>
            </a:extLst>
          </p:cNvPr>
          <p:cNvGrpSpPr/>
          <p:nvPr/>
        </p:nvGrpSpPr>
        <p:grpSpPr>
          <a:xfrm>
            <a:off x="3039135" y="5981426"/>
            <a:ext cx="1581321" cy="465828"/>
            <a:chOff x="3169546" y="5727663"/>
            <a:chExt cx="1581321" cy="46582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6157224-6C8E-4DCB-8C35-C5EAF160A0CE}"/>
                </a:ext>
              </a:extLst>
            </p:cNvPr>
            <p:cNvSpPr txBox="1"/>
            <p:nvPr/>
          </p:nvSpPr>
          <p:spPr>
            <a:xfrm>
              <a:off x="3643897" y="5795784"/>
              <a:ext cx="1106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office@kt.kg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FC5DF0EA-D7CB-4445-8105-84888D80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546" y="5727663"/>
              <a:ext cx="465828" cy="465828"/>
            </a:xfrm>
            <a:prstGeom prst="rect">
              <a:avLst/>
            </a:prstGeom>
          </p:spPr>
        </p:pic>
      </p:grpSp>
      <p:grpSp>
        <p:nvGrpSpPr>
          <p:cNvPr id="6145" name="Группа 6144">
            <a:extLst>
              <a:ext uri="{FF2B5EF4-FFF2-40B4-BE49-F238E27FC236}">
                <a16:creationId xmlns:a16="http://schemas.microsoft.com/office/drawing/2014/main" xmlns="" id="{960312A9-F78F-4494-9582-1A4F806D5A3B}"/>
              </a:ext>
            </a:extLst>
          </p:cNvPr>
          <p:cNvGrpSpPr/>
          <p:nvPr/>
        </p:nvGrpSpPr>
        <p:grpSpPr>
          <a:xfrm>
            <a:off x="5645621" y="6031963"/>
            <a:ext cx="1838200" cy="391265"/>
            <a:chOff x="5844124" y="5778200"/>
            <a:chExt cx="1838200" cy="3912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4BD6CF6D-332D-4870-A511-18B678C03E69}"/>
                </a:ext>
              </a:extLst>
            </p:cNvPr>
            <p:cNvSpPr txBox="1"/>
            <p:nvPr/>
          </p:nvSpPr>
          <p:spPr>
            <a:xfrm>
              <a:off x="6235389" y="5795784"/>
              <a:ext cx="1446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kyrgyztelecomkg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32FD6160-1205-4176-899F-F978855A9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124" y="5778200"/>
              <a:ext cx="391265" cy="391265"/>
            </a:xfrm>
            <a:prstGeom prst="rect">
              <a:avLst/>
            </a:prstGeom>
          </p:spPr>
        </p:pic>
      </p:grpSp>
      <p:grpSp>
        <p:nvGrpSpPr>
          <p:cNvPr id="6148" name="Группа 6147">
            <a:extLst>
              <a:ext uri="{FF2B5EF4-FFF2-40B4-BE49-F238E27FC236}">
                <a16:creationId xmlns:a16="http://schemas.microsoft.com/office/drawing/2014/main" xmlns="" id="{E0248BBA-85CE-40E8-971D-921E016BD79E}"/>
              </a:ext>
            </a:extLst>
          </p:cNvPr>
          <p:cNvGrpSpPr/>
          <p:nvPr/>
        </p:nvGrpSpPr>
        <p:grpSpPr>
          <a:xfrm>
            <a:off x="4704736" y="1959161"/>
            <a:ext cx="2782529" cy="2782529"/>
            <a:chOff x="7036532" y="2084650"/>
            <a:chExt cx="2782529" cy="2782529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xmlns="" id="{645D0725-700B-4EB9-BBAE-38A365D39ACC}"/>
                </a:ext>
              </a:extLst>
            </p:cNvPr>
            <p:cNvSpPr/>
            <p:nvPr/>
          </p:nvSpPr>
          <p:spPr>
            <a:xfrm>
              <a:off x="7036532" y="2084650"/>
              <a:ext cx="2782529" cy="27825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xmlns="" id="{5662B9C0-E3CC-414E-AD1A-93D7D6915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066" y="2227184"/>
              <a:ext cx="2497460" cy="249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6960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337</Words>
  <Application>Microsoft Office PowerPoint</Application>
  <PresentationFormat>Широкоэкранный</PresentationFormat>
  <Paragraphs>101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Microsoft JhengHei</vt:lpstr>
      <vt:lpstr>Arial</vt:lpstr>
      <vt:lpstr>Arial Black</vt:lpstr>
      <vt:lpstr>Calibri</vt:lpstr>
      <vt:lpstr>Calibri Light</vt:lpstr>
      <vt:lpstr>Open Sans SemiBold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Баратбаев К.А.</dc:creator>
  <cp:lastModifiedBy>Касиет Майрамбек кызы</cp:lastModifiedBy>
  <cp:revision>99</cp:revision>
  <cp:lastPrinted>2024-09-23T03:32:54Z</cp:lastPrinted>
  <dcterms:created xsi:type="dcterms:W3CDTF">2024-09-17T11:18:46Z</dcterms:created>
  <dcterms:modified xsi:type="dcterms:W3CDTF">2024-09-23T09:34:20Z</dcterms:modified>
</cp:coreProperties>
</file>